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57" r:id="rId3"/>
    <p:sldId id="258" r:id="rId4"/>
    <p:sldId id="259" r:id="rId5"/>
    <p:sldId id="283" r:id="rId6"/>
    <p:sldId id="261" r:id="rId7"/>
    <p:sldId id="267" r:id="rId8"/>
    <p:sldId id="269" r:id="rId9"/>
    <p:sldId id="270" r:id="rId10"/>
    <p:sldId id="271" r:id="rId11"/>
    <p:sldId id="273" r:id="rId12"/>
    <p:sldId id="272" r:id="rId13"/>
    <p:sldId id="285" r:id="rId14"/>
    <p:sldId id="288" r:id="rId15"/>
    <p:sldId id="282" r:id="rId16"/>
    <p:sldId id="281" r:id="rId17"/>
    <p:sldId id="277" r:id="rId18"/>
    <p:sldId id="294" r:id="rId19"/>
    <p:sldId id="295" r:id="rId20"/>
    <p:sldId id="260" r:id="rId21"/>
    <p:sldId id="262" r:id="rId22"/>
    <p:sldId id="263" r:id="rId23"/>
    <p:sldId id="289" r:id="rId24"/>
    <p:sldId id="290" r:id="rId25"/>
    <p:sldId id="291" r:id="rId26"/>
    <p:sldId id="292" r:id="rId27"/>
    <p:sldId id="293" r:id="rId28"/>
    <p:sldId id="268" r:id="rId2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F9A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alibri" pitchFamily="-110" charset="0"/>
              </a:defRPr>
            </a:lvl1pPr>
          </a:lstStyle>
          <a:p>
            <a:pPr>
              <a:defRPr/>
            </a:pPr>
            <a:endParaRPr lang="tr-TR"/>
          </a:p>
        </p:txBody>
      </p:sp>
      <p:sp>
        <p:nvSpPr>
          <p:cNvPr id="3" name="2 Veri Yer Tutucusu"/>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Calibri" pitchFamily="-110" charset="0"/>
              </a:defRPr>
            </a:lvl1pPr>
          </a:lstStyle>
          <a:p>
            <a:pPr>
              <a:defRPr/>
            </a:pPr>
            <a:fld id="{C63C142D-1FEF-4B11-A810-DA921029C764}" type="datetimeFigureOut">
              <a:rPr lang="tr-TR"/>
              <a:pPr>
                <a:defRPr/>
              </a:pPr>
              <a:t>20.01.2012</a:t>
            </a:fld>
            <a:endParaRPr lang="tr-TR"/>
          </a:p>
        </p:txBody>
      </p:sp>
      <p:sp>
        <p:nvSpPr>
          <p:cNvPr id="4" name="3 Slayt Görüntüsü Yer Tutucusu"/>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tr-TR" noProof="0" smtClean="0"/>
          </a:p>
        </p:txBody>
      </p:sp>
      <p:sp>
        <p:nvSpPr>
          <p:cNvPr id="5" name="4 Not Yer Tutucusu"/>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tr-TR" noProof="0" smtClean="0"/>
              <a:t>Asıl metin stillerini düzenlemek için tıklatın</a:t>
            </a:r>
          </a:p>
          <a:p>
            <a:pPr lvl="1"/>
            <a:r>
              <a:rPr lang="tr-TR" noProof="0" smtClean="0"/>
              <a:t>İkinci düzey</a:t>
            </a:r>
          </a:p>
          <a:p>
            <a:pPr lvl="2"/>
            <a:r>
              <a:rPr lang="tr-TR" noProof="0" smtClean="0"/>
              <a:t>Üçüncü düzey</a:t>
            </a:r>
          </a:p>
          <a:p>
            <a:pPr lvl="3"/>
            <a:r>
              <a:rPr lang="tr-TR" noProof="0" smtClean="0"/>
              <a:t>Dördüncü düzey</a:t>
            </a:r>
          </a:p>
          <a:p>
            <a:pPr lvl="4"/>
            <a:r>
              <a:rPr lang="tr-TR" noProof="0" smtClean="0"/>
              <a:t>Beşinci düzey</a:t>
            </a:r>
          </a:p>
        </p:txBody>
      </p:sp>
      <p:sp>
        <p:nvSpPr>
          <p:cNvPr id="6" name="5 Altbilgi Yer Tutucusu"/>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Calibri" pitchFamily="-110" charset="0"/>
              </a:defRPr>
            </a:lvl1pPr>
          </a:lstStyle>
          <a:p>
            <a:pPr>
              <a:defRPr/>
            </a:pPr>
            <a:endParaRPr lang="tr-TR"/>
          </a:p>
        </p:txBody>
      </p:sp>
      <p:sp>
        <p:nvSpPr>
          <p:cNvPr id="7" name="6 Slayt Numarası Yer Tutucusu"/>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Calibri" pitchFamily="-110" charset="0"/>
              </a:defRPr>
            </a:lvl1pPr>
          </a:lstStyle>
          <a:p>
            <a:pPr>
              <a:defRPr/>
            </a:pPr>
            <a:fld id="{F3E84729-DFCD-4B9B-9C53-7D9D6F268BCD}" type="slidenum">
              <a:rPr lang="tr-TR"/>
              <a:pPr>
                <a:defRPr/>
              </a:pPr>
              <a:t>‹#›</a:t>
            </a:fld>
            <a:endParaRPr lang="tr-T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ea typeface="ＭＳ Ｐゴシック" pitchFamily="34" charset="-128"/>
              </a:rPr>
              <a:t>Educators should be sure to educate their students, teachers, and other staff members about cyber-bullying, its dangers, and what to do if someone is cyber-bullied. They should also be sure that school rules about bullying also directly address cyber-bullying and closely monitor students’ use of computers at school.  They should use filtering and tracking software on all computers, but be careful to not rely solely on this software to screen out cyber-bullying and other problematic online behavior. Educators can also investigate reports of cyber-bullying immediately. If cyber-bullying occurs through the school district’s Internet system, they are obligated to take action. If the cyber-bullying occurs off-campus, they should consider what actions they might take to help address the bullying, including speaking to the parents of all children involved.</a:t>
            </a:r>
          </a:p>
        </p:txBody>
      </p:sp>
      <p:sp>
        <p:nvSpPr>
          <p:cNvPr id="31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DD5B06C-9D07-459F-907D-D21567DF560D}" type="slidenum">
              <a:rPr lang="en-US" smtClean="0">
                <a:latin typeface="Calibri" pitchFamily="34" charset="0"/>
              </a:rPr>
              <a:pPr/>
              <a:t>23</a:t>
            </a:fld>
            <a:endParaRPr lang="en-US" smtClean="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Slayt Görüntüsü Yer Tutucusu"/>
          <p:cNvSpPr>
            <a:spLocks noGrp="1" noRot="1" noChangeAspect="1" noTextEdit="1"/>
          </p:cNvSpPr>
          <p:nvPr>
            <p:ph type="sldImg"/>
          </p:nvPr>
        </p:nvSpPr>
        <p:spPr bwMode="auto">
          <a:noFill/>
          <a:ln>
            <a:solidFill>
              <a:srgbClr val="000000"/>
            </a:solidFill>
            <a:miter lim="800000"/>
            <a:headEnd/>
            <a:tailEnd/>
          </a:ln>
        </p:spPr>
      </p:sp>
      <p:sp>
        <p:nvSpPr>
          <p:cNvPr id="32771" name="2 Not Yer Tutucusu"/>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tr-TR" smtClean="0"/>
          </a:p>
        </p:txBody>
      </p:sp>
      <p:sp>
        <p:nvSpPr>
          <p:cNvPr id="32772" name="3 Slayt Numarası Yer Tutucusu"/>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FA556D8-5AD0-4AD2-972E-D764D61183E3}" type="slidenum">
              <a:rPr lang="tr-TR" smtClean="0">
                <a:latin typeface="Calibri" pitchFamily="34" charset="0"/>
              </a:rPr>
              <a:pPr/>
              <a:t>28</a:t>
            </a:fld>
            <a:endParaRPr lang="tr-TR" smtClean="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E34BF11-509B-4F2E-A929-22BB2BB1CF5C}" type="datetimeFigureOut">
              <a:rPr lang="en-US"/>
              <a:pPr>
                <a:defRPr/>
              </a:pPr>
              <a:t>1/20/2012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91FFC39-05AB-4E58-BC39-F07510281BE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843803B-06D9-4D94-8662-BA4B1905457D}" type="datetimeFigureOut">
              <a:rPr lang="en-US"/>
              <a:pPr>
                <a:defRPr/>
              </a:pPr>
              <a:t>1/20/2012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5941A08-62C7-4D74-8D11-64575FE2F69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E2EAFBB-9319-40A9-8649-11F45B37E168}" type="datetimeFigureOut">
              <a:rPr lang="en-US"/>
              <a:pPr>
                <a:defRPr/>
              </a:pPr>
              <a:t>1/20/2012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7DFF361-A004-41F4-ADA6-24396551F57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39129CA-25A7-49B5-8535-C9B2A939B290}" type="datetimeFigureOut">
              <a:rPr lang="en-US"/>
              <a:pPr>
                <a:defRPr/>
              </a:pPr>
              <a:t>1/20/2012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FBD20E6-6598-442B-9C3E-74043AAC0E0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9E7390C-33A9-4313-BB94-D7DA7CCEF1BD}" type="datetimeFigureOut">
              <a:rPr lang="en-US"/>
              <a:pPr>
                <a:defRPr/>
              </a:pPr>
              <a:t>1/20/2012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CAE6EF4-2D1F-45E5-AA6E-40A2E8F508A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8F22ADC-7529-46C1-832C-812021DFD511}" type="datetimeFigureOut">
              <a:rPr lang="en-US"/>
              <a:pPr>
                <a:defRPr/>
              </a:pPr>
              <a:t>1/20/2012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EBB2FFF-1678-4BC2-BFCD-7D678E676FD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71658E08-6803-44BE-B7ED-F07405D38458}" type="datetimeFigureOut">
              <a:rPr lang="en-US"/>
              <a:pPr>
                <a:defRPr/>
              </a:pPr>
              <a:t>1/20/2012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3A94F0E3-A369-4062-B547-C9C3DF9D497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12F1853-1D7D-4865-A94D-20722F37ABC7}" type="datetimeFigureOut">
              <a:rPr lang="en-US"/>
              <a:pPr>
                <a:defRPr/>
              </a:pPr>
              <a:t>1/20/2012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0C9AE7AE-03F5-45A3-8C66-56574BE9C31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94BA037-ED0D-452B-BEA1-90C6557E5DD6}" type="datetimeFigureOut">
              <a:rPr lang="en-US"/>
              <a:pPr>
                <a:defRPr/>
              </a:pPr>
              <a:t>1/20/2012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28F10DFB-1C06-4D20-8F42-FC66138B7C8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1DA9E6E-9DF0-4C64-9F68-280F92A62F15}" type="datetimeFigureOut">
              <a:rPr lang="en-US"/>
              <a:pPr>
                <a:defRPr/>
              </a:pPr>
              <a:t>1/20/2012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B32510A-290A-4280-92AE-2FFE0EFE644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4589DA8-F90B-4143-A540-7D9E8181AD25}" type="datetimeFigureOut">
              <a:rPr lang="en-US"/>
              <a:pPr>
                <a:defRPr/>
              </a:pPr>
              <a:t>1/20/2012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104F2AD-689D-404C-92B5-2174087DDB6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C6E9B53B-AFA1-468B-93EB-D61DF8AA0E46}" type="datetimeFigureOut">
              <a:rPr lang="en-US"/>
              <a:pPr>
                <a:defRPr/>
              </a:pPr>
              <a:t>1/20/2012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65557B4F-476B-4149-BEB9-03BA2796AFA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110" charset="0"/>
        </a:defRPr>
      </a:lvl2pPr>
      <a:lvl3pPr algn="ctr" rtl="0" eaLnBrk="0" fontAlgn="base" hangingPunct="0">
        <a:spcBef>
          <a:spcPct val="0"/>
        </a:spcBef>
        <a:spcAft>
          <a:spcPct val="0"/>
        </a:spcAft>
        <a:defRPr sz="4400">
          <a:solidFill>
            <a:schemeClr val="tx1"/>
          </a:solidFill>
          <a:latin typeface="Calibri" pitchFamily="-110" charset="0"/>
        </a:defRPr>
      </a:lvl3pPr>
      <a:lvl4pPr algn="ctr" rtl="0" eaLnBrk="0" fontAlgn="base" hangingPunct="0">
        <a:spcBef>
          <a:spcPct val="0"/>
        </a:spcBef>
        <a:spcAft>
          <a:spcPct val="0"/>
        </a:spcAft>
        <a:defRPr sz="4400">
          <a:solidFill>
            <a:schemeClr val="tx1"/>
          </a:solidFill>
          <a:latin typeface="Calibri" pitchFamily="-110" charset="0"/>
        </a:defRPr>
      </a:lvl4pPr>
      <a:lvl5pPr algn="ctr" rtl="0" eaLnBrk="0" fontAlgn="base" hangingPunct="0">
        <a:spcBef>
          <a:spcPct val="0"/>
        </a:spcBef>
        <a:spcAft>
          <a:spcPct val="0"/>
        </a:spcAft>
        <a:defRPr sz="4400">
          <a:solidFill>
            <a:schemeClr val="tx1"/>
          </a:solidFill>
          <a:latin typeface="Calibri" pitchFamily="-110" charset="0"/>
        </a:defRPr>
      </a:lvl5pPr>
      <a:lvl6pPr marL="457200" algn="ctr" rtl="0" fontAlgn="base">
        <a:spcBef>
          <a:spcPct val="0"/>
        </a:spcBef>
        <a:spcAft>
          <a:spcPct val="0"/>
        </a:spcAft>
        <a:defRPr sz="4400">
          <a:solidFill>
            <a:schemeClr val="tx1"/>
          </a:solidFill>
          <a:latin typeface="Calibri" pitchFamily="-110" charset="0"/>
        </a:defRPr>
      </a:lvl6pPr>
      <a:lvl7pPr marL="914400" algn="ctr" rtl="0" fontAlgn="base">
        <a:spcBef>
          <a:spcPct val="0"/>
        </a:spcBef>
        <a:spcAft>
          <a:spcPct val="0"/>
        </a:spcAft>
        <a:defRPr sz="4400">
          <a:solidFill>
            <a:schemeClr val="tx1"/>
          </a:solidFill>
          <a:latin typeface="Calibri" pitchFamily="-110" charset="0"/>
        </a:defRPr>
      </a:lvl7pPr>
      <a:lvl8pPr marL="1371600" algn="ctr" rtl="0" fontAlgn="base">
        <a:spcBef>
          <a:spcPct val="0"/>
        </a:spcBef>
        <a:spcAft>
          <a:spcPct val="0"/>
        </a:spcAft>
        <a:defRPr sz="4400">
          <a:solidFill>
            <a:schemeClr val="tx1"/>
          </a:solidFill>
          <a:latin typeface="Calibri" pitchFamily="-110" charset="0"/>
        </a:defRPr>
      </a:lvl8pPr>
      <a:lvl9pPr marL="1828800" algn="ctr" rtl="0" fontAlgn="base">
        <a:spcBef>
          <a:spcPct val="0"/>
        </a:spcBef>
        <a:spcAft>
          <a:spcPct val="0"/>
        </a:spcAft>
        <a:defRPr sz="4400">
          <a:solidFill>
            <a:schemeClr val="tx1"/>
          </a:solidFill>
          <a:latin typeface="Calibri" pitchFamily="-110"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 Target="slide19.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4.xml"/><Relationship Id="rId1" Type="http://schemas.openxmlformats.org/officeDocument/2006/relationships/video" Target="file:///I:\fatih\cd_zs_01.0\Media_D&#246;k&#252;manlar\internet2.wmv"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cybersmartcurriculum.org/cyberbullying/lessons/" TargetMode="External"/><Relationship Id="rId2" Type="http://schemas.openxmlformats.org/officeDocument/2006/relationships/hyperlink" Target="http://www2.beatbullying.org/pdfs/lesson-plans/Cyberbullying%20Lesson%20Plan%20PRIMARY.pdf" TargetMode="External"/><Relationship Id="rId1" Type="http://schemas.openxmlformats.org/officeDocument/2006/relationships/slideLayout" Target="../slideLayouts/slideLayout7.xml"/><Relationship Id="rId4" Type="http://schemas.openxmlformats.org/officeDocument/2006/relationships/hyperlink" Target="http://www.schoolcounselor.com/macomb/all-sites.asp"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www.ncpc.org/topics/cyberbullying" TargetMode="External"/><Relationship Id="rId2" Type="http://schemas.openxmlformats.org/officeDocument/2006/relationships/hyperlink" Target="http://www.stopcyberbullying.org/what_is_cyberbullying_exactly.html" TargetMode="External"/><Relationship Id="rId1" Type="http://schemas.openxmlformats.org/officeDocument/2006/relationships/slideLayout" Target="../slideLayouts/slideLayout2.xml"/><Relationship Id="rId5" Type="http://schemas.openxmlformats.org/officeDocument/2006/relationships/hyperlink" Target="http://www.isafe.org/imgs/pdf/education/CyberBullying.pdf" TargetMode="External"/><Relationship Id="rId4" Type="http://schemas.openxmlformats.org/officeDocument/2006/relationships/hyperlink" Target="http://www.ncpc.org/resources/files/pdf/bullying/cyberbullying.pdf"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kidshealth.org/parent/positive/talk/cyberbullying.html" TargetMode="External"/><Relationship Id="rId7" Type="http://schemas.openxmlformats.org/officeDocument/2006/relationships/slide" Target="slide27.xml"/><Relationship Id="rId2" Type="http://schemas.openxmlformats.org/officeDocument/2006/relationships/hyperlink" Target="http://www.stopcyberbullying.org/kids/index.html" TargetMode="Externa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hyperlink" Target="http://www.netsmartz.org/Parents" TargetMode="External"/><Relationship Id="rId4" Type="http://schemas.openxmlformats.org/officeDocument/2006/relationships/hyperlink" Target="http://www.brainpop.com/health/personalhealth/cyberbullying/"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2.xml"/><Relationship Id="rId1" Type="http://schemas.openxmlformats.org/officeDocument/2006/relationships/video" Target="file:///I:\fatih\cd_zs_01.0\Media_D&#246;k&#252;manlar\internet1.wmv"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4" descr="http://blog.linomasoftware.com/wp-content/uploads/2011/09/cyber-crime1.jpg"/>
          <p:cNvPicPr>
            <a:picLocks noChangeAspect="1" noChangeArrowheads="1"/>
          </p:cNvPicPr>
          <p:nvPr/>
        </p:nvPicPr>
        <p:blipFill>
          <a:blip r:embed="rId2" cstate="print"/>
          <a:srcRect l="8820" r="10078"/>
          <a:stretch>
            <a:fillRect/>
          </a:stretch>
        </p:blipFill>
        <p:spPr bwMode="auto">
          <a:xfrm>
            <a:off x="0" y="0"/>
            <a:ext cx="9144000" cy="6934200"/>
          </a:xfrm>
          <a:prstGeom prst="rect">
            <a:avLst/>
          </a:prstGeom>
          <a:noFill/>
          <a:ln w="9525">
            <a:noFill/>
            <a:miter lim="800000"/>
            <a:headEnd/>
            <a:tailEnd/>
          </a:ln>
        </p:spPr>
      </p:pic>
      <p:sp>
        <p:nvSpPr>
          <p:cNvPr id="4" name="3 Metin kutusu"/>
          <p:cNvSpPr txBox="1"/>
          <p:nvPr/>
        </p:nvSpPr>
        <p:spPr>
          <a:xfrm>
            <a:off x="0" y="5411788"/>
            <a:ext cx="9144000" cy="1446212"/>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pPr algn="ctr">
              <a:defRPr/>
            </a:pPr>
            <a:r>
              <a:rPr lang="tr-TR" sz="4400" dirty="0">
                <a:solidFill>
                  <a:srgbClr val="FF0000"/>
                </a:solidFill>
                <a:latin typeface="Arial Black" pitchFamily="34" charset="0"/>
              </a:rPr>
              <a:t>BÜYÜYEN TEHLİKE: SİBER ZORBALIK</a:t>
            </a:r>
          </a:p>
        </p:txBody>
      </p:sp>
      <p:sp>
        <p:nvSpPr>
          <p:cNvPr id="2052" name="4 Metin kutusu"/>
          <p:cNvSpPr txBox="1">
            <a:spLocks noChangeArrowheads="1"/>
          </p:cNvSpPr>
          <p:nvPr/>
        </p:nvSpPr>
        <p:spPr bwMode="auto">
          <a:xfrm>
            <a:off x="2209800" y="2286000"/>
            <a:ext cx="5334000" cy="584200"/>
          </a:xfrm>
          <a:prstGeom prst="rect">
            <a:avLst/>
          </a:prstGeom>
          <a:noFill/>
          <a:ln w="9525">
            <a:noFill/>
            <a:miter lim="800000"/>
            <a:headEnd/>
            <a:tailEnd/>
          </a:ln>
        </p:spPr>
        <p:txBody>
          <a:bodyPr>
            <a:spAutoFit/>
          </a:bodyPr>
          <a:lstStyle/>
          <a:p>
            <a:pPr algn="ctr"/>
            <a:r>
              <a:rPr lang="tr-TR" sz="3200" b="1">
                <a:latin typeface="Arial Black" pitchFamily="34" charset="0"/>
              </a:rPr>
              <a:t>DUR, DÜŞÜN, TIKLA</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6000" r="-6000"/>
          </a:stretch>
        </a:blipFill>
        <a:effectLst/>
      </p:bgPr>
    </p:bg>
    <p:spTree>
      <p:nvGrpSpPr>
        <p:cNvPr id="1" name=""/>
        <p:cNvGrpSpPr/>
        <p:nvPr/>
      </p:nvGrpSpPr>
      <p:grpSpPr>
        <a:xfrm>
          <a:off x="0" y="0"/>
          <a:ext cx="0" cy="0"/>
          <a:chOff x="0" y="0"/>
          <a:chExt cx="0" cy="0"/>
        </a:xfrm>
      </p:grpSpPr>
      <p:pic>
        <p:nvPicPr>
          <p:cNvPr id="11266" name="Picture 4" descr="http://4.bp.blogspot.com/_bhmDL13b3tg/S5Nz2lyg1mI/AAAAAAAAAH4/WEWG0bxB6Io/s400/sktlshina-586a3a5d81.gif"/>
          <p:cNvPicPr>
            <a:picLocks noChangeAspect="1" noChangeArrowheads="1"/>
          </p:cNvPicPr>
          <p:nvPr/>
        </p:nvPicPr>
        <p:blipFill>
          <a:blip r:embed="rId3" cstate="print"/>
          <a:srcRect/>
          <a:stretch>
            <a:fillRect/>
          </a:stretch>
        </p:blipFill>
        <p:spPr bwMode="auto">
          <a:xfrm>
            <a:off x="0" y="0"/>
            <a:ext cx="9144000" cy="6770688"/>
          </a:xfrm>
          <a:prstGeom prst="rect">
            <a:avLst/>
          </a:prstGeom>
          <a:noFill/>
          <a:ln w="9525">
            <a:noFill/>
            <a:miter lim="800000"/>
            <a:headEnd/>
            <a:tailEnd/>
          </a:ln>
        </p:spPr>
      </p:pic>
      <p:sp>
        <p:nvSpPr>
          <p:cNvPr id="3" name="Content Placeholder 2"/>
          <p:cNvSpPr>
            <a:spLocks noGrp="1"/>
          </p:cNvSpPr>
          <p:nvPr>
            <p:ph idx="1"/>
          </p:nvPr>
        </p:nvSpPr>
        <p:spPr>
          <a:xfrm>
            <a:off x="457200" y="5334000"/>
            <a:ext cx="8229600" cy="1706563"/>
          </a:xfrm>
        </p:spPr>
        <p:txBody>
          <a:bodyPr rtlCol="0">
            <a:normAutofit/>
          </a:bodyPr>
          <a:lstStyle/>
          <a:p>
            <a:pPr marL="0" indent="0" eaLnBrk="1" fontAlgn="auto" hangingPunct="1">
              <a:spcAft>
                <a:spcPts val="0"/>
              </a:spcAft>
              <a:buFont typeface="Arial" pitchFamily="34" charset="0"/>
              <a:buNone/>
              <a:defRPr/>
            </a:pPr>
            <a:r>
              <a:rPr lang="tr-TR" b="1" dirty="0" smtClean="0">
                <a:solidFill>
                  <a:schemeClr val="bg1"/>
                </a:solidFill>
                <a:effectLst>
                  <a:outerShdw blurRad="38100" dist="38100" dir="2700000" algn="tl">
                    <a:srgbClr val="000000">
                      <a:alpha val="43137"/>
                    </a:srgbClr>
                  </a:outerShdw>
                </a:effectLst>
                <a:latin typeface="Comic Sans MS" pitchFamily="66" charset="0"/>
              </a:rPr>
              <a:t>Sadece</a:t>
            </a:r>
            <a:r>
              <a:rPr lang="en-US" b="1" dirty="0" smtClean="0">
                <a:solidFill>
                  <a:schemeClr val="bg1"/>
                </a:solidFill>
                <a:effectLst>
                  <a:outerShdw blurRad="38100" dist="38100" dir="2700000" algn="tl">
                    <a:srgbClr val="000000">
                      <a:alpha val="43137"/>
                    </a:srgbClr>
                  </a:outerShdw>
                </a:effectLst>
                <a:latin typeface="Comic Sans MS" pitchFamily="66" charset="0"/>
              </a:rPr>
              <a:t> </a:t>
            </a:r>
            <a:r>
              <a:rPr lang="tr-TR" b="1" dirty="0" smtClean="0">
                <a:solidFill>
                  <a:schemeClr val="bg1"/>
                </a:solidFill>
                <a:effectLst>
                  <a:outerShdw blurRad="38100" dist="38100" dir="2700000" algn="tl">
                    <a:srgbClr val="000000">
                      <a:alpha val="43137"/>
                    </a:srgbClr>
                  </a:outerShdw>
                </a:effectLst>
                <a:latin typeface="Comic Sans MS" pitchFamily="66" charset="0"/>
              </a:rPr>
              <a:t>%</a:t>
            </a:r>
            <a:r>
              <a:rPr lang="en-US" b="1" dirty="0" smtClean="0">
                <a:solidFill>
                  <a:schemeClr val="bg1"/>
                </a:solidFill>
                <a:effectLst>
                  <a:outerShdw blurRad="38100" dist="38100" dir="2700000" algn="tl">
                    <a:srgbClr val="000000">
                      <a:alpha val="43137"/>
                    </a:srgbClr>
                  </a:outerShdw>
                </a:effectLst>
                <a:latin typeface="Comic Sans MS" pitchFamily="66" charset="0"/>
              </a:rPr>
              <a:t>11</a:t>
            </a:r>
            <a:r>
              <a:rPr lang="tr-TR" b="1" dirty="0" smtClean="0">
                <a:solidFill>
                  <a:schemeClr val="bg1"/>
                </a:solidFill>
                <a:effectLst>
                  <a:outerShdw blurRad="38100" dist="38100" dir="2700000" algn="tl">
                    <a:srgbClr val="000000">
                      <a:alpha val="43137"/>
                    </a:srgbClr>
                  </a:outerShdw>
                </a:effectLst>
                <a:latin typeface="Comic Sans MS" pitchFamily="66" charset="0"/>
              </a:rPr>
              <a:t>’i</a:t>
            </a:r>
            <a:r>
              <a:rPr lang="en-US" b="1" dirty="0" smtClean="0">
                <a:solidFill>
                  <a:schemeClr val="bg1"/>
                </a:solidFill>
                <a:effectLst>
                  <a:outerShdw blurRad="38100" dist="38100" dir="2700000" algn="tl">
                    <a:srgbClr val="000000">
                      <a:alpha val="43137"/>
                    </a:srgbClr>
                  </a:outerShdw>
                </a:effectLst>
                <a:latin typeface="Comic Sans MS" pitchFamily="66" charset="0"/>
              </a:rPr>
              <a:t> </a:t>
            </a:r>
            <a:r>
              <a:rPr lang="tr-TR" b="1" dirty="0" smtClean="0">
                <a:solidFill>
                  <a:schemeClr val="bg1"/>
                </a:solidFill>
                <a:effectLst>
                  <a:outerShdw blurRad="38100" dist="38100" dir="2700000" algn="tl">
                    <a:srgbClr val="000000">
                      <a:alpha val="43137"/>
                    </a:srgbClr>
                  </a:outerShdw>
                </a:effectLst>
                <a:latin typeface="Comic Sans MS" pitchFamily="66" charset="0"/>
              </a:rPr>
              <a:t>yaşadıkları siber zorbalık hakkında aileleri ile konuşmuştur.</a:t>
            </a:r>
            <a:endParaRPr lang="en-US" b="1" dirty="0" smtClean="0">
              <a:solidFill>
                <a:schemeClr val="bg1"/>
              </a:solidFill>
              <a:effectLst>
                <a:outerShdw blurRad="38100" dist="38100" dir="2700000" algn="tl">
                  <a:srgbClr val="000000">
                    <a:alpha val="43137"/>
                  </a:srgbClr>
                </a:outerShdw>
              </a:effectLst>
              <a:latin typeface="Comic Sans MS" pitchFamily="66" charset="0"/>
            </a:endParaRPr>
          </a:p>
          <a:p>
            <a:pPr marL="0" indent="0" algn="r" eaLnBrk="1" fontAlgn="auto" hangingPunct="1">
              <a:spcAft>
                <a:spcPts val="0"/>
              </a:spcAft>
              <a:buFont typeface="Arial" pitchFamily="34" charset="0"/>
              <a:buNone/>
              <a:defRPr/>
            </a:pPr>
            <a:endParaRPr lang="en-US" sz="2000" b="1" dirty="0" smtClean="0">
              <a:solidFill>
                <a:schemeClr val="bg1"/>
              </a:solidFill>
              <a:effectLst>
                <a:outerShdw blurRad="38100" dist="38100" dir="2700000" algn="tl">
                  <a:srgbClr val="000000">
                    <a:alpha val="43137"/>
                  </a:srgbClr>
                </a:outerShdw>
              </a:effectLst>
              <a:latin typeface="Comic Sans MS" pitchFamily="66"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6000" r="-6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114800"/>
            <a:ext cx="6019800" cy="2590800"/>
          </a:xfrm>
        </p:spPr>
        <p:txBody>
          <a:bodyPr rtlCol="0">
            <a:normAutofit fontScale="92500" lnSpcReduction="20000"/>
          </a:bodyPr>
          <a:lstStyle/>
          <a:p>
            <a:pPr marL="0" indent="0" eaLnBrk="1" fontAlgn="auto" hangingPunct="1">
              <a:spcAft>
                <a:spcPts val="0"/>
              </a:spcAft>
              <a:buFont typeface="Arial" pitchFamily="34" charset="0"/>
              <a:buNone/>
              <a:defRPr/>
            </a:pPr>
            <a:r>
              <a:rPr lang="tr-TR" sz="4000" b="1" dirty="0" smtClean="0">
                <a:effectLst>
                  <a:outerShdw blurRad="38100" dist="38100" dir="2700000" algn="tl">
                    <a:srgbClr val="000000">
                      <a:alpha val="43137"/>
                    </a:srgbClr>
                  </a:outerShdw>
                </a:effectLst>
              </a:rPr>
              <a:t>Öğrencilerin %</a:t>
            </a:r>
            <a:r>
              <a:rPr lang="en-US" sz="4000" b="1" dirty="0" smtClean="0">
                <a:effectLst>
                  <a:outerShdw blurRad="38100" dist="38100" dir="2700000" algn="tl">
                    <a:srgbClr val="000000">
                      <a:alpha val="43137"/>
                    </a:srgbClr>
                  </a:outerShdw>
                </a:effectLst>
              </a:rPr>
              <a:t>17</a:t>
            </a:r>
            <a:r>
              <a:rPr lang="tr-TR" sz="4000" b="1" dirty="0" smtClean="0">
                <a:effectLst>
                  <a:outerShdw blurRad="38100" dist="38100" dir="2700000" algn="tl">
                    <a:srgbClr val="000000">
                      <a:alpha val="43137"/>
                    </a:srgbClr>
                  </a:outerShdw>
                </a:effectLst>
              </a:rPr>
              <a:t>’si çevrimiçi ortamda kendilerine yalan söyleyenler tarafından siber zorbalığa maruz bırakılmışlardır</a:t>
            </a:r>
            <a:r>
              <a:rPr lang="en-US" sz="4000" b="1" dirty="0" smtClean="0">
                <a:effectLst>
                  <a:outerShdw blurRad="38100" dist="38100" dir="2700000" algn="tl">
                    <a:srgbClr val="000000">
                      <a:alpha val="43137"/>
                    </a:srgbClr>
                  </a:outerShdw>
                </a:effectLst>
              </a:rPr>
              <a:t>.</a:t>
            </a:r>
          </a:p>
          <a:p>
            <a:pPr marL="0" indent="0" eaLnBrk="1" fontAlgn="auto" hangingPunct="1">
              <a:spcAft>
                <a:spcPts val="0"/>
              </a:spcAft>
              <a:buFont typeface="Arial" pitchFamily="34" charset="0"/>
              <a:buNone/>
              <a:defRPr/>
            </a:pPr>
            <a:endParaRPr lang="en-US" sz="2200" b="1" dirty="0" smtClean="0">
              <a:effectLst>
                <a:outerShdw blurRad="38100" dist="38100" dir="2700000" algn="tl">
                  <a:srgbClr val="000000">
                    <a:alpha val="43137"/>
                  </a:srgbClr>
                </a:outerShdw>
              </a:effectLst>
            </a:endParaRPr>
          </a:p>
          <a:p>
            <a:pPr marL="0" indent="0" eaLnBrk="1" fontAlgn="auto" hangingPunct="1">
              <a:spcAft>
                <a:spcPts val="0"/>
              </a:spcAft>
              <a:buFont typeface="Arial" pitchFamily="34" charset="0"/>
              <a:buNone/>
              <a:defRPr/>
            </a:pPr>
            <a:endParaRPr 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50000" b="-50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3581400"/>
            <a:ext cx="8305800" cy="3276600"/>
          </a:xfrm>
        </p:spPr>
        <p:txBody>
          <a:bodyPr rtlCol="0">
            <a:noAutofit/>
          </a:bodyPr>
          <a:lstStyle/>
          <a:p>
            <a:pPr marL="0" indent="0" algn="r" eaLnBrk="1" fontAlgn="auto" hangingPunct="1">
              <a:spcAft>
                <a:spcPts val="0"/>
              </a:spcAft>
              <a:buFont typeface="Arial" pitchFamily="34" charset="0"/>
              <a:buNone/>
              <a:defRPr/>
            </a:pPr>
            <a:r>
              <a:rPr lang="tr-TR" b="1" dirty="0" smtClean="0">
                <a:effectLst>
                  <a:outerShdw blurRad="38100" dist="38100" dir="2700000" algn="tl">
                    <a:srgbClr val="000000">
                      <a:alpha val="43137"/>
                    </a:srgbClr>
                  </a:outerShdw>
                </a:effectLst>
              </a:rPr>
              <a:t>Öğrencilerin %70 ‘i en etkili önlemin </a:t>
            </a:r>
            <a:r>
              <a:rPr lang="tr-TR" b="1" dirty="0" err="1" smtClean="0">
                <a:effectLst>
                  <a:outerShdw blurRad="38100" dist="38100" dir="2700000" algn="tl">
                    <a:srgbClr val="000000">
                      <a:alpha val="43137"/>
                    </a:srgbClr>
                  </a:outerShdw>
                </a:effectLst>
              </a:rPr>
              <a:t>siberzorbalık</a:t>
            </a:r>
            <a:r>
              <a:rPr lang="tr-TR" b="1" dirty="0" smtClean="0">
                <a:effectLst>
                  <a:outerShdw blurRad="38100" dist="38100" dir="2700000" algn="tl">
                    <a:srgbClr val="000000">
                      <a:alpha val="43137"/>
                    </a:srgbClr>
                  </a:outerShdw>
                </a:effectLst>
              </a:rPr>
              <a:t> yapanların engellenmesi  olduğunu  ifade etmişlerdir.</a:t>
            </a:r>
            <a:endParaRPr lang="en-US" sz="2000" dirty="0" smtClean="0">
              <a:latin typeface="Comic Sans MS" pitchFamily="66" charset="0"/>
            </a:endParaRPr>
          </a:p>
          <a:p>
            <a:pPr marL="0" indent="0" algn="r" eaLnBrk="1" fontAlgn="auto" hangingPunct="1">
              <a:spcAft>
                <a:spcPts val="0"/>
              </a:spcAft>
              <a:buFont typeface="Arial" pitchFamily="34" charset="0"/>
              <a:buNone/>
              <a:defRPr/>
            </a:pPr>
            <a:endParaRPr lang="en-US" sz="2000" b="1" dirty="0" smtClean="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5" descr="http://www.safenetwork.org/bully7.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4" name="3 Bulut Belirtme Çizgisi"/>
          <p:cNvSpPr/>
          <p:nvPr/>
        </p:nvSpPr>
        <p:spPr>
          <a:xfrm>
            <a:off x="-76200" y="0"/>
            <a:ext cx="6858000" cy="5867400"/>
          </a:xfrm>
          <a:prstGeom prst="cloudCallout">
            <a:avLst/>
          </a:prstGeom>
          <a:noFill/>
          <a:ln w="1079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lgn="ctr">
              <a:defRPr/>
            </a:pPr>
            <a:r>
              <a:rPr lang="tr-TR" sz="2200" b="1" dirty="0">
                <a:solidFill>
                  <a:schemeClr val="bg1"/>
                </a:solidFill>
              </a:rPr>
              <a:t>“Zorbalığa uğradığımda kendimi çok kötü hissediyorum genellikle eve gittiğimde  depresyona giriyorum. Bana zorbalık   yapandan </a:t>
            </a:r>
            <a:r>
              <a:rPr lang="tr-TR" sz="2200" b="1" i="1" dirty="0">
                <a:solidFill>
                  <a:schemeClr val="bg1"/>
                </a:solidFill>
                <a:effectLst>
                  <a:outerShdw blurRad="38100" dist="38100" dir="2700000" algn="tl">
                    <a:srgbClr val="000000">
                      <a:alpha val="43137"/>
                    </a:srgbClr>
                  </a:outerShdw>
                </a:effectLst>
              </a:rPr>
              <a:t>intikam</a:t>
            </a:r>
            <a:r>
              <a:rPr lang="tr-TR" sz="2200" b="1" dirty="0">
                <a:solidFill>
                  <a:schemeClr val="bg1"/>
                </a:solidFill>
              </a:rPr>
              <a:t> almak  ve tüm nefretimi  haykırmak isterdim ama gerçekten bir şeyler yapabilir miyim emin değilim.  Bu konuyla ilgili büyüklerin yanında pek boşboğazlık etmem. Her ne kadar bu  boşboğazlık değil acı </a:t>
            </a:r>
            <a:r>
              <a:rPr lang="tr-TR" sz="2200" b="1" i="1" dirty="0">
                <a:solidFill>
                  <a:schemeClr val="bg1"/>
                </a:solidFill>
                <a:effectLst>
                  <a:outerShdw blurRad="38100" dist="38100" dir="2700000" algn="tl">
                    <a:srgbClr val="000000">
                      <a:alpha val="43137"/>
                    </a:srgbClr>
                  </a:outerShdw>
                </a:effectLst>
              </a:rPr>
              <a:t>bir gerçek </a:t>
            </a:r>
            <a:r>
              <a:rPr lang="tr-TR" sz="2200" b="1" dirty="0">
                <a:solidFill>
                  <a:schemeClr val="bg1"/>
                </a:solidFill>
              </a:rPr>
              <a:t>olsa da….”</a:t>
            </a:r>
          </a:p>
        </p:txBody>
      </p:sp>
      <p:sp>
        <p:nvSpPr>
          <p:cNvPr id="9" name="8 Dikdörtgen"/>
          <p:cNvSpPr/>
          <p:nvPr/>
        </p:nvSpPr>
        <p:spPr>
          <a:xfrm>
            <a:off x="6363584" y="228600"/>
            <a:ext cx="2856616" cy="236988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tr-TR" sz="5400" dirty="0">
                <a:solidFill>
                  <a:srgbClr val="FF0000"/>
                </a:solidFill>
              </a:rPr>
              <a:t>MAĞDUR</a:t>
            </a:r>
          </a:p>
          <a:p>
            <a:pPr algn="ctr">
              <a:defRPr/>
            </a:pPr>
            <a:r>
              <a:rPr lang="tr-TR" sz="2000" b="1" dirty="0"/>
              <a:t>12 Yaşında</a:t>
            </a:r>
          </a:p>
          <a:p>
            <a:pPr algn="ctr">
              <a:defRPr/>
            </a:pPr>
            <a:r>
              <a:rPr lang="tr-TR" sz="2000" b="1" dirty="0"/>
              <a:t> bir kız öğrenci </a:t>
            </a:r>
          </a:p>
          <a:p>
            <a:pPr>
              <a:defRPr/>
            </a:pPr>
            <a:endParaRPr lang="tr-TR" sz="5400" dirty="0">
              <a:solidFill>
                <a:srgbClr val="FF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www.absolutenglish.org/IMG/jpg/video-bully.jpg"/>
          <p:cNvPicPr>
            <a:picLocks noChangeAspect="1" noChangeArrowheads="1"/>
          </p:cNvPicPr>
          <p:nvPr/>
        </p:nvPicPr>
        <p:blipFill>
          <a:blip r:embed="rId2" cstate="print"/>
          <a:srcRect t="7230"/>
          <a:stretch>
            <a:fillRect/>
          </a:stretch>
        </p:blipFill>
        <p:spPr bwMode="auto">
          <a:xfrm>
            <a:off x="0" y="0"/>
            <a:ext cx="9144000" cy="6858000"/>
          </a:xfrm>
          <a:prstGeom prst="rect">
            <a:avLst/>
          </a:prstGeom>
          <a:noFill/>
          <a:ln w="9525">
            <a:noFill/>
            <a:miter lim="800000"/>
            <a:headEnd/>
            <a:tailEnd/>
          </a:ln>
        </p:spPr>
      </p:pic>
      <p:sp>
        <p:nvSpPr>
          <p:cNvPr id="5" name="4 Dikdörtgen"/>
          <p:cNvSpPr/>
          <p:nvPr/>
        </p:nvSpPr>
        <p:spPr>
          <a:xfrm>
            <a:off x="7086600" y="-76200"/>
            <a:ext cx="2139753" cy="2000548"/>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tr-TR" sz="5400" dirty="0">
                <a:solidFill>
                  <a:srgbClr val="FF0000"/>
                </a:solidFill>
              </a:rPr>
              <a:t>ZORBA</a:t>
            </a:r>
          </a:p>
          <a:p>
            <a:pPr algn="ctr">
              <a:defRPr/>
            </a:pPr>
            <a:r>
              <a:rPr lang="tr-TR" sz="1600" b="1" dirty="0"/>
              <a:t>15 YAŞINDA ERKEK</a:t>
            </a:r>
          </a:p>
          <a:p>
            <a:pPr>
              <a:defRPr/>
            </a:pPr>
            <a:endParaRPr lang="tr-TR" sz="5400" dirty="0">
              <a:solidFill>
                <a:srgbClr val="FF0000"/>
              </a:solidFill>
            </a:endParaRPr>
          </a:p>
        </p:txBody>
      </p:sp>
      <p:sp>
        <p:nvSpPr>
          <p:cNvPr id="8" name="7 Bulut Belirtme Çizgisi"/>
          <p:cNvSpPr/>
          <p:nvPr/>
        </p:nvSpPr>
        <p:spPr>
          <a:xfrm>
            <a:off x="0" y="609600"/>
            <a:ext cx="6858000" cy="2971800"/>
          </a:xfrm>
          <a:prstGeom prst="cloudCallout">
            <a:avLst/>
          </a:prstGeom>
          <a:noFill/>
          <a:ln w="1079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lgn="ctr">
              <a:defRPr/>
            </a:pPr>
            <a:r>
              <a:rPr lang="tr-TR" sz="2200" b="1" dirty="0">
                <a:solidFill>
                  <a:schemeClr val="bg1"/>
                </a:solidFill>
              </a:rPr>
              <a:t>“Zorbalık yapmamın tek bir nedeni var. Bunu yaptığım kişi  bir hafta önce bana aynısını yaptı. Biliyorum bu doğru bir şey değil ama kendimi  intikam almak zorunda hissettim…”</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xfrm>
            <a:off x="228600" y="304800"/>
            <a:ext cx="8229600" cy="1143000"/>
          </a:xfrm>
        </p:spPr>
        <p:txBody>
          <a:bodyPr/>
          <a:lstStyle/>
          <a:p>
            <a:pPr eaLnBrk="1" hangingPunct="1"/>
            <a:r>
              <a:rPr lang="tr-TR" b="1" smtClean="0">
                <a:solidFill>
                  <a:schemeClr val="bg1"/>
                </a:solidFill>
              </a:rPr>
              <a:t>SİBER ZORBALIK TÜRLERİ</a:t>
            </a:r>
            <a:endParaRPr lang="en-US" b="1" smtClean="0">
              <a:solidFill>
                <a:schemeClr val="bg1"/>
              </a:solidFill>
            </a:endParaRPr>
          </a:p>
        </p:txBody>
      </p:sp>
      <p:sp>
        <p:nvSpPr>
          <p:cNvPr id="128003" name="Rectangle 3"/>
          <p:cNvSpPr>
            <a:spLocks noGrp="1" noChangeArrowheads="1"/>
          </p:cNvSpPr>
          <p:nvPr>
            <p:ph type="body" idx="1"/>
          </p:nvPr>
        </p:nvSpPr>
        <p:spPr/>
        <p:txBody>
          <a:bodyPr rtlCol="0">
            <a:normAutofit fontScale="92500" lnSpcReduction="10000"/>
          </a:bodyPr>
          <a:lstStyle/>
          <a:p>
            <a:pPr eaLnBrk="1" fontAlgn="auto" hangingPunct="1">
              <a:lnSpc>
                <a:spcPct val="80000"/>
              </a:lnSpc>
              <a:spcAft>
                <a:spcPts val="0"/>
              </a:spcAft>
              <a:buFont typeface="Arial" pitchFamily="34" charset="0"/>
              <a:buChar char="•"/>
              <a:defRPr/>
            </a:pPr>
            <a:r>
              <a:rPr lang="en-US" sz="2400" b="1" u="sng" dirty="0" smtClean="0">
                <a:solidFill>
                  <a:schemeClr val="bg1"/>
                </a:solidFill>
              </a:rPr>
              <a:t>“</a:t>
            </a:r>
            <a:r>
              <a:rPr lang="tr-TR" sz="2400" b="1" u="sng" dirty="0" smtClean="0">
                <a:solidFill>
                  <a:schemeClr val="bg1"/>
                </a:solidFill>
              </a:rPr>
              <a:t>Şiddet”</a:t>
            </a:r>
            <a:r>
              <a:rPr lang="en-US" sz="2400" b="1" u="sng" dirty="0" smtClean="0">
                <a:solidFill>
                  <a:schemeClr val="bg1"/>
                </a:solidFill>
              </a:rPr>
              <a:t>:</a:t>
            </a:r>
            <a:r>
              <a:rPr lang="en-US" sz="2400" dirty="0" smtClean="0">
                <a:solidFill>
                  <a:schemeClr val="bg1"/>
                </a:solidFill>
              </a:rPr>
              <a:t> </a:t>
            </a:r>
            <a:r>
              <a:rPr lang="tr-TR" sz="2400" dirty="0" smtClean="0">
                <a:solidFill>
                  <a:schemeClr val="bg1"/>
                </a:solidFill>
              </a:rPr>
              <a:t>Kaba ve kızgın bir dil kullanılarak  elektronik  mesaj gönderme</a:t>
            </a:r>
            <a:endParaRPr lang="en-US" sz="2400" dirty="0" smtClean="0">
              <a:solidFill>
                <a:schemeClr val="bg1"/>
              </a:solidFill>
            </a:endParaRPr>
          </a:p>
          <a:p>
            <a:pPr eaLnBrk="1" fontAlgn="auto" hangingPunct="1">
              <a:lnSpc>
                <a:spcPct val="80000"/>
              </a:lnSpc>
              <a:spcAft>
                <a:spcPts val="0"/>
              </a:spcAft>
              <a:buFont typeface="Wingdings" pitchFamily="2" charset="2"/>
              <a:buNone/>
              <a:defRPr/>
            </a:pPr>
            <a:endParaRPr lang="en-US" sz="2400" b="1" dirty="0" smtClean="0">
              <a:solidFill>
                <a:schemeClr val="bg1"/>
              </a:solidFill>
            </a:endParaRPr>
          </a:p>
          <a:p>
            <a:pPr eaLnBrk="1" fontAlgn="auto" hangingPunct="1">
              <a:lnSpc>
                <a:spcPct val="80000"/>
              </a:lnSpc>
              <a:spcAft>
                <a:spcPts val="0"/>
              </a:spcAft>
              <a:buFont typeface="Arial" pitchFamily="34" charset="0"/>
              <a:buChar char="•"/>
              <a:defRPr/>
            </a:pPr>
            <a:r>
              <a:rPr lang="en-US" sz="2400" b="1" u="sng" dirty="0" smtClean="0">
                <a:solidFill>
                  <a:schemeClr val="bg1"/>
                </a:solidFill>
              </a:rPr>
              <a:t>“</a:t>
            </a:r>
            <a:r>
              <a:rPr lang="tr-TR" sz="2400" b="1" u="sng" dirty="0" smtClean="0">
                <a:solidFill>
                  <a:schemeClr val="bg1"/>
                </a:solidFill>
              </a:rPr>
              <a:t>Taciz</a:t>
            </a:r>
            <a:r>
              <a:rPr lang="en-US" sz="2400" b="1" u="sng" dirty="0" smtClean="0">
                <a:solidFill>
                  <a:schemeClr val="bg1"/>
                </a:solidFill>
              </a:rPr>
              <a:t>”:</a:t>
            </a:r>
            <a:r>
              <a:rPr lang="en-US" sz="2400" dirty="0" smtClean="0">
                <a:solidFill>
                  <a:schemeClr val="bg1"/>
                </a:solidFill>
              </a:rPr>
              <a:t> </a:t>
            </a:r>
            <a:r>
              <a:rPr lang="tr-TR" sz="2400" dirty="0" smtClean="0">
                <a:solidFill>
                  <a:schemeClr val="bg1"/>
                </a:solidFill>
              </a:rPr>
              <a:t>Sürekli olarak incitici ve kaba mesajlar gönderme</a:t>
            </a:r>
            <a:endParaRPr lang="en-US" sz="2400" dirty="0" smtClean="0">
              <a:solidFill>
                <a:schemeClr val="bg1"/>
              </a:solidFill>
            </a:endParaRPr>
          </a:p>
          <a:p>
            <a:pPr eaLnBrk="1" fontAlgn="auto" hangingPunct="1">
              <a:lnSpc>
                <a:spcPct val="80000"/>
              </a:lnSpc>
              <a:spcAft>
                <a:spcPts val="0"/>
              </a:spcAft>
              <a:buFont typeface="Wingdings" pitchFamily="2" charset="2"/>
              <a:buNone/>
              <a:defRPr/>
            </a:pPr>
            <a:endParaRPr lang="en-US" sz="2400" b="1" dirty="0" smtClean="0">
              <a:solidFill>
                <a:schemeClr val="bg1"/>
              </a:solidFill>
            </a:endParaRPr>
          </a:p>
          <a:p>
            <a:pPr eaLnBrk="1" fontAlgn="auto" hangingPunct="1">
              <a:lnSpc>
                <a:spcPct val="80000"/>
              </a:lnSpc>
              <a:spcAft>
                <a:spcPts val="0"/>
              </a:spcAft>
              <a:buFont typeface="Arial" pitchFamily="34" charset="0"/>
              <a:buChar char="•"/>
              <a:defRPr/>
            </a:pPr>
            <a:r>
              <a:rPr lang="en-US" sz="2400" b="1" u="sng" dirty="0" smtClean="0">
                <a:solidFill>
                  <a:schemeClr val="bg1"/>
                </a:solidFill>
              </a:rPr>
              <a:t>“</a:t>
            </a:r>
            <a:r>
              <a:rPr lang="tr-TR" sz="2400" b="1" u="sng" dirty="0" smtClean="0">
                <a:solidFill>
                  <a:schemeClr val="bg1"/>
                </a:solidFill>
              </a:rPr>
              <a:t>Siber Gözdağı</a:t>
            </a:r>
            <a:r>
              <a:rPr lang="en-US" sz="2400" b="1" u="sng" dirty="0" smtClean="0">
                <a:solidFill>
                  <a:schemeClr val="bg1"/>
                </a:solidFill>
              </a:rPr>
              <a:t>”:</a:t>
            </a:r>
            <a:r>
              <a:rPr lang="en-US" sz="2400" dirty="0" smtClean="0">
                <a:solidFill>
                  <a:schemeClr val="bg1"/>
                </a:solidFill>
              </a:rPr>
              <a:t> </a:t>
            </a:r>
            <a:r>
              <a:rPr lang="tr-TR" sz="2400" dirty="0" smtClean="0">
                <a:solidFill>
                  <a:schemeClr val="bg1"/>
                </a:solidFill>
              </a:rPr>
              <a:t> Sürekli olarak zarar verme tehdidi  ve ya  da onur kırıcı sözler içeren mesajları  gönderme</a:t>
            </a:r>
            <a:r>
              <a:rPr lang="en-US" sz="2400" dirty="0" smtClean="0">
                <a:solidFill>
                  <a:schemeClr val="bg1"/>
                </a:solidFill>
              </a:rPr>
              <a:t>. </a:t>
            </a:r>
            <a:r>
              <a:rPr lang="tr-TR" sz="2400" dirty="0" smtClean="0">
                <a:solidFill>
                  <a:schemeClr val="bg1"/>
                </a:solidFill>
              </a:rPr>
              <a:t> Kişinin kendini  güvenlik tehdidi altında hissettiği  diğer çevrimiçi etkinliklerde yer alması</a:t>
            </a:r>
          </a:p>
          <a:p>
            <a:pPr eaLnBrk="1" fontAlgn="auto" hangingPunct="1">
              <a:lnSpc>
                <a:spcPct val="80000"/>
              </a:lnSpc>
              <a:spcAft>
                <a:spcPts val="0"/>
              </a:spcAft>
              <a:buFont typeface="Arial" pitchFamily="34" charset="0"/>
              <a:buChar char="•"/>
              <a:defRPr/>
            </a:pPr>
            <a:endParaRPr lang="en-US" sz="2400" dirty="0" smtClean="0">
              <a:solidFill>
                <a:schemeClr val="bg1"/>
              </a:solidFill>
            </a:endParaRPr>
          </a:p>
          <a:p>
            <a:pPr eaLnBrk="1" fontAlgn="auto" hangingPunct="1">
              <a:lnSpc>
                <a:spcPct val="80000"/>
              </a:lnSpc>
              <a:spcAft>
                <a:spcPts val="0"/>
              </a:spcAft>
              <a:buFont typeface="Wingdings" pitchFamily="2" charset="2"/>
              <a:buNone/>
              <a:defRPr/>
            </a:pPr>
            <a:endParaRPr lang="en-US" sz="2400" dirty="0" smtClean="0">
              <a:solidFill>
                <a:schemeClr val="bg1"/>
              </a:solidFill>
            </a:endParaRPr>
          </a:p>
          <a:p>
            <a:pPr eaLnBrk="1" fontAlgn="auto" hangingPunct="1">
              <a:lnSpc>
                <a:spcPct val="80000"/>
              </a:lnSpc>
              <a:spcAft>
                <a:spcPts val="0"/>
              </a:spcAft>
              <a:buFont typeface="Arial" pitchFamily="34" charset="0"/>
              <a:buChar char="•"/>
              <a:defRPr/>
            </a:pPr>
            <a:r>
              <a:rPr lang="en-US" sz="2400" b="1" u="sng" dirty="0" smtClean="0">
                <a:solidFill>
                  <a:schemeClr val="bg1"/>
                </a:solidFill>
              </a:rPr>
              <a:t>“</a:t>
            </a:r>
            <a:r>
              <a:rPr lang="tr-TR" sz="2400" b="1" u="sng" dirty="0" smtClean="0">
                <a:solidFill>
                  <a:schemeClr val="bg1"/>
                </a:solidFill>
              </a:rPr>
              <a:t>İftira</a:t>
            </a:r>
            <a:r>
              <a:rPr lang="en-US" sz="2400" b="1" u="sng" dirty="0" smtClean="0">
                <a:solidFill>
                  <a:schemeClr val="bg1"/>
                </a:solidFill>
              </a:rPr>
              <a:t>”</a:t>
            </a:r>
            <a:r>
              <a:rPr lang="tr-TR" sz="2400" b="1" u="sng" dirty="0" smtClean="0">
                <a:solidFill>
                  <a:schemeClr val="bg1"/>
                </a:solidFill>
              </a:rPr>
              <a:t>:</a:t>
            </a:r>
            <a:r>
              <a:rPr lang="en-US" sz="2400" dirty="0" smtClean="0">
                <a:solidFill>
                  <a:schemeClr val="bg1"/>
                </a:solidFill>
              </a:rPr>
              <a:t> </a:t>
            </a:r>
            <a:r>
              <a:rPr lang="tr-TR" sz="2400" dirty="0" smtClean="0">
                <a:solidFill>
                  <a:schemeClr val="bg1"/>
                </a:solidFill>
              </a:rPr>
              <a:t>Bir kişi  hakkında  arkadaşlıklarını veya saygınlığını zedeleyebilecek  asılsız dedikodu ve söylentileri yayma ya da bu tür içerikte mesajlar gönderme</a:t>
            </a:r>
            <a:endParaRPr lang="en-US" sz="2400" dirty="0" smtClean="0">
              <a:solidFill>
                <a:schemeClr val="bg1"/>
              </a:solidFill>
            </a:endParaRPr>
          </a:p>
          <a:p>
            <a:pPr eaLnBrk="1" fontAlgn="auto" hangingPunct="1">
              <a:lnSpc>
                <a:spcPct val="80000"/>
              </a:lnSpc>
              <a:spcAft>
                <a:spcPts val="0"/>
              </a:spcAft>
              <a:buFont typeface="Arial" pitchFamily="34" charset="0"/>
              <a:buChar char="•"/>
              <a:defRPr/>
            </a:pPr>
            <a:endParaRPr lang="en-US" sz="2400" dirty="0" smtClean="0">
              <a:solidFill>
                <a:schemeClr val="bg1"/>
              </a:solidFill>
            </a:endParaRPr>
          </a:p>
          <a:p>
            <a:pPr marL="0" indent="0" algn="r" eaLnBrk="1" fontAlgn="auto" hangingPunct="1">
              <a:lnSpc>
                <a:spcPct val="80000"/>
              </a:lnSpc>
              <a:spcAft>
                <a:spcPts val="0"/>
              </a:spcAft>
              <a:buFont typeface="Arial" pitchFamily="34" charset="0"/>
              <a:buNone/>
              <a:defRPr/>
            </a:pPr>
            <a:r>
              <a:rPr kumimoji="1" lang="tr-TR" sz="2400" b="1" dirty="0" smtClean="0">
                <a:solidFill>
                  <a:schemeClr val="bg1"/>
                </a:solidFill>
              </a:rPr>
              <a:t>(</a:t>
            </a:r>
            <a:r>
              <a:rPr kumimoji="1" lang="en-US" sz="2400" b="1" dirty="0" smtClean="0">
                <a:solidFill>
                  <a:schemeClr val="bg1"/>
                </a:solidFill>
              </a:rPr>
              <a:t>Trolley, </a:t>
            </a:r>
            <a:r>
              <a:rPr kumimoji="1" lang="en-US" sz="2400" b="1" dirty="0" err="1" smtClean="0">
                <a:solidFill>
                  <a:schemeClr val="bg1"/>
                </a:solidFill>
              </a:rPr>
              <a:t>Hanel</a:t>
            </a:r>
            <a:r>
              <a:rPr kumimoji="1" lang="en-US" sz="2400" b="1" dirty="0" smtClean="0">
                <a:solidFill>
                  <a:schemeClr val="bg1"/>
                </a:solidFill>
              </a:rPr>
              <a:t>, and Shields</a:t>
            </a:r>
            <a:r>
              <a:rPr kumimoji="1" lang="tr-TR" sz="2400" b="1" dirty="0" smtClean="0">
                <a:solidFill>
                  <a:schemeClr val="bg1"/>
                </a:solidFill>
              </a:rPr>
              <a:t>,2009)</a:t>
            </a:r>
            <a:endParaRPr kumimoji="1" lang="en-US" sz="2400" b="1" dirty="0" smtClean="0">
              <a:solidFill>
                <a:schemeClr val="bg1"/>
              </a:solidFill>
            </a:endParaRPr>
          </a:p>
          <a:p>
            <a:pPr eaLnBrk="1" fontAlgn="auto" hangingPunct="1">
              <a:lnSpc>
                <a:spcPct val="80000"/>
              </a:lnSpc>
              <a:spcAft>
                <a:spcPts val="0"/>
              </a:spcAft>
              <a:buFont typeface="Arial" pitchFamily="34" charset="0"/>
              <a:buChar char="•"/>
              <a:defRPr/>
            </a:pPr>
            <a:endParaRPr lang="en-US" sz="2400" dirty="0" smtClean="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28002"/>
                                        </p:tgtEl>
                                        <p:attrNameLst>
                                          <p:attrName>style.visibility</p:attrName>
                                        </p:attrNameLst>
                                      </p:cBhvr>
                                      <p:to>
                                        <p:strVal val="visible"/>
                                      </p:to>
                                    </p:set>
                                    <p:animEffect transition="in" filter="randombar(horizontal)">
                                      <p:cBhvr>
                                        <p:cTn id="7" dur="600">
                                          <p:stCondLst>
                                            <p:cond delay="0"/>
                                          </p:stCondLst>
                                        </p:cTn>
                                        <p:tgtEl>
                                          <p:spTgt spid="12800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28003">
                                            <p:txEl>
                                              <p:pRg st="0" end="0"/>
                                            </p:txEl>
                                          </p:spTgt>
                                        </p:tgtEl>
                                        <p:attrNameLst>
                                          <p:attrName>style.visibility</p:attrName>
                                        </p:attrNameLst>
                                      </p:cBhvr>
                                      <p:to>
                                        <p:strVal val="visible"/>
                                      </p:to>
                                    </p:set>
                                    <p:animEffect transition="in" filter="randombar(horizontal)">
                                      <p:cBhvr>
                                        <p:cTn id="12" dur="500"/>
                                        <p:tgtEl>
                                          <p:spTgt spid="12800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28003">
                                            <p:txEl>
                                              <p:pRg st="2" end="2"/>
                                            </p:txEl>
                                          </p:spTgt>
                                        </p:tgtEl>
                                        <p:attrNameLst>
                                          <p:attrName>style.visibility</p:attrName>
                                        </p:attrNameLst>
                                      </p:cBhvr>
                                      <p:to>
                                        <p:strVal val="visible"/>
                                      </p:to>
                                    </p:set>
                                    <p:animEffect transition="in" filter="randombar(horizontal)">
                                      <p:cBhvr>
                                        <p:cTn id="17" dur="500"/>
                                        <p:tgtEl>
                                          <p:spTgt spid="12800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28003">
                                            <p:txEl>
                                              <p:pRg st="4" end="4"/>
                                            </p:txEl>
                                          </p:spTgt>
                                        </p:tgtEl>
                                        <p:attrNameLst>
                                          <p:attrName>style.visibility</p:attrName>
                                        </p:attrNameLst>
                                      </p:cBhvr>
                                      <p:to>
                                        <p:strVal val="visible"/>
                                      </p:to>
                                    </p:set>
                                    <p:animEffect transition="in" filter="randombar(horizontal)">
                                      <p:cBhvr>
                                        <p:cTn id="22" dur="500"/>
                                        <p:tgtEl>
                                          <p:spTgt spid="128003">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28003">
                                            <p:txEl>
                                              <p:pRg st="7" end="7"/>
                                            </p:txEl>
                                          </p:spTgt>
                                        </p:tgtEl>
                                        <p:attrNameLst>
                                          <p:attrName>style.visibility</p:attrName>
                                        </p:attrNameLst>
                                      </p:cBhvr>
                                      <p:to>
                                        <p:strVal val="visible"/>
                                      </p:to>
                                    </p:set>
                                    <p:animEffect transition="in" filter="randombar(horizontal)">
                                      <p:cBhvr>
                                        <p:cTn id="27" dur="500"/>
                                        <p:tgtEl>
                                          <p:spTgt spid="12800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128003">
                                            <p:txEl>
                                              <p:pRg st="9" end="9"/>
                                            </p:txEl>
                                          </p:spTgt>
                                        </p:tgtEl>
                                        <p:attrNameLst>
                                          <p:attrName>style.visibility</p:attrName>
                                        </p:attrNameLst>
                                      </p:cBhvr>
                                      <p:to>
                                        <p:strVal val="visible"/>
                                      </p:to>
                                    </p:set>
                                    <p:animEffect transition="in" filter="randombar(horizontal)">
                                      <p:cBhvr>
                                        <p:cTn id="32" dur="500"/>
                                        <p:tgtEl>
                                          <p:spTgt spid="12800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2" grpId="0"/>
      <p:bldP spid="128003"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sp>
        <p:nvSpPr>
          <p:cNvPr id="129027" name="Rectangle 3"/>
          <p:cNvSpPr>
            <a:spLocks noGrp="1" noChangeArrowheads="1"/>
          </p:cNvSpPr>
          <p:nvPr>
            <p:ph type="body" idx="1"/>
          </p:nvPr>
        </p:nvSpPr>
        <p:spPr>
          <a:xfrm>
            <a:off x="457200" y="1600200"/>
            <a:ext cx="8229600" cy="5257800"/>
          </a:xfrm>
        </p:spPr>
        <p:txBody>
          <a:bodyPr rtlCol="0">
            <a:normAutofit fontScale="70000" lnSpcReduction="20000"/>
          </a:bodyPr>
          <a:lstStyle/>
          <a:p>
            <a:pPr eaLnBrk="1" fontAlgn="auto" hangingPunct="1">
              <a:lnSpc>
                <a:spcPct val="170000"/>
              </a:lnSpc>
              <a:spcAft>
                <a:spcPts val="0"/>
              </a:spcAft>
              <a:buFont typeface="Arial" pitchFamily="34" charset="0"/>
              <a:buChar char="•"/>
              <a:defRPr/>
            </a:pPr>
            <a:r>
              <a:rPr lang="en-US" sz="2400" b="1" u="sng" dirty="0" smtClean="0">
                <a:solidFill>
                  <a:schemeClr val="bg1"/>
                </a:solidFill>
              </a:rPr>
              <a:t>“</a:t>
            </a:r>
            <a:r>
              <a:rPr lang="tr-TR" sz="3100" b="1" u="sng" dirty="0" smtClean="0">
                <a:solidFill>
                  <a:schemeClr val="bg1"/>
                </a:solidFill>
              </a:rPr>
              <a:t>Kimlik Değiştirme</a:t>
            </a:r>
            <a:r>
              <a:rPr lang="en-US" sz="3100" b="1" u="sng" dirty="0" smtClean="0">
                <a:solidFill>
                  <a:schemeClr val="bg1"/>
                </a:solidFill>
              </a:rPr>
              <a:t>”:</a:t>
            </a:r>
            <a:r>
              <a:rPr lang="en-US" sz="3100" dirty="0" smtClean="0">
                <a:solidFill>
                  <a:schemeClr val="bg1"/>
                </a:solidFill>
              </a:rPr>
              <a:t> </a:t>
            </a:r>
            <a:r>
              <a:rPr lang="tr-TR" sz="3100" dirty="0" smtClean="0">
                <a:solidFill>
                  <a:schemeClr val="bg1"/>
                </a:solidFill>
              </a:rPr>
              <a:t> Başka  biri  gibi davranarak  ilgili kişiyi kötü gösteren, saygınlığını zedeleyen ve tehlikeye atan  m</a:t>
            </a:r>
            <a:r>
              <a:rPr lang="en-US" sz="3100" dirty="0" smtClean="0">
                <a:solidFill>
                  <a:schemeClr val="bg1"/>
                </a:solidFill>
              </a:rPr>
              <a:t>e</a:t>
            </a:r>
            <a:r>
              <a:rPr lang="tr-TR" sz="3100" dirty="0" smtClean="0">
                <a:solidFill>
                  <a:schemeClr val="bg1"/>
                </a:solidFill>
              </a:rPr>
              <a:t>sajlar gönderme ya da yayınlama</a:t>
            </a:r>
          </a:p>
          <a:p>
            <a:pPr eaLnBrk="1" fontAlgn="auto" hangingPunct="1">
              <a:lnSpc>
                <a:spcPct val="170000"/>
              </a:lnSpc>
              <a:spcAft>
                <a:spcPts val="0"/>
              </a:spcAft>
              <a:buFont typeface="Arial" pitchFamily="34" charset="0"/>
              <a:buChar char="•"/>
              <a:defRPr/>
            </a:pPr>
            <a:r>
              <a:rPr lang="en-US" sz="3100" b="1" u="sng" dirty="0" smtClean="0">
                <a:solidFill>
                  <a:schemeClr val="bg1"/>
                </a:solidFill>
              </a:rPr>
              <a:t>“</a:t>
            </a:r>
            <a:r>
              <a:rPr lang="tr-TR" sz="3100" b="1" u="sng" dirty="0" smtClean="0">
                <a:solidFill>
                  <a:schemeClr val="bg1"/>
                </a:solidFill>
              </a:rPr>
              <a:t>Açığa Vurma</a:t>
            </a:r>
            <a:r>
              <a:rPr lang="en-US" sz="3100" b="1" u="sng" dirty="0" smtClean="0">
                <a:solidFill>
                  <a:schemeClr val="bg1"/>
                </a:solidFill>
              </a:rPr>
              <a:t>”:</a:t>
            </a:r>
            <a:r>
              <a:rPr lang="en-US" sz="3100" dirty="0" smtClean="0">
                <a:solidFill>
                  <a:schemeClr val="bg1"/>
                </a:solidFill>
              </a:rPr>
              <a:t> </a:t>
            </a:r>
            <a:r>
              <a:rPr lang="tr-TR" sz="3100" dirty="0" smtClean="0">
                <a:solidFill>
                  <a:schemeClr val="bg1"/>
                </a:solidFill>
              </a:rPr>
              <a:t> Kişinin özelini  ya da kişi hakkında utandırıcı bilgileri çevrimiçi ortamda yayma </a:t>
            </a:r>
          </a:p>
          <a:p>
            <a:pPr eaLnBrk="1" fontAlgn="auto" hangingPunct="1">
              <a:lnSpc>
                <a:spcPct val="170000"/>
              </a:lnSpc>
              <a:spcAft>
                <a:spcPts val="0"/>
              </a:spcAft>
              <a:buFont typeface="Arial" pitchFamily="34" charset="0"/>
              <a:buChar char="•"/>
              <a:defRPr/>
            </a:pPr>
            <a:r>
              <a:rPr lang="tr-TR" sz="3100" b="1" u="sng" dirty="0" smtClean="0">
                <a:solidFill>
                  <a:schemeClr val="bg1"/>
                </a:solidFill>
              </a:rPr>
              <a:t>“Komplo”</a:t>
            </a:r>
            <a:r>
              <a:rPr lang="tr-TR" sz="3100" b="1" dirty="0" smtClean="0">
                <a:solidFill>
                  <a:schemeClr val="bg1"/>
                </a:solidFill>
              </a:rPr>
              <a:t>: </a:t>
            </a:r>
            <a:r>
              <a:rPr lang="tr-TR" sz="3100" dirty="0" smtClean="0">
                <a:solidFill>
                  <a:schemeClr val="bg1"/>
                </a:solidFill>
              </a:rPr>
              <a:t>Bir  kişi  hakkındaki utandırıcı bilgileri hileyle elde etme</a:t>
            </a:r>
            <a:endParaRPr lang="en-US" sz="3100" dirty="0" smtClean="0">
              <a:solidFill>
                <a:schemeClr val="bg1"/>
              </a:solidFill>
            </a:endParaRPr>
          </a:p>
          <a:p>
            <a:pPr eaLnBrk="1" fontAlgn="auto" hangingPunct="1">
              <a:lnSpc>
                <a:spcPct val="170000"/>
              </a:lnSpc>
              <a:spcAft>
                <a:spcPts val="0"/>
              </a:spcAft>
              <a:buFont typeface="Arial" pitchFamily="34" charset="0"/>
              <a:buChar char="•"/>
              <a:defRPr/>
            </a:pPr>
            <a:endParaRPr lang="tr-TR" sz="3100" dirty="0" smtClean="0">
              <a:solidFill>
                <a:schemeClr val="bg1"/>
              </a:solidFill>
            </a:endParaRPr>
          </a:p>
          <a:p>
            <a:pPr eaLnBrk="1" fontAlgn="auto" hangingPunct="1">
              <a:lnSpc>
                <a:spcPct val="170000"/>
              </a:lnSpc>
              <a:spcAft>
                <a:spcPts val="0"/>
              </a:spcAft>
              <a:buFont typeface="Arial" pitchFamily="34" charset="0"/>
              <a:buChar char="•"/>
              <a:defRPr/>
            </a:pPr>
            <a:r>
              <a:rPr lang="en-US" sz="3100" b="1" u="sng" dirty="0" smtClean="0">
                <a:solidFill>
                  <a:schemeClr val="bg1"/>
                </a:solidFill>
              </a:rPr>
              <a:t>“</a:t>
            </a:r>
            <a:r>
              <a:rPr lang="tr-TR" sz="3100" b="1" u="sng" dirty="0" smtClean="0">
                <a:solidFill>
                  <a:schemeClr val="bg1"/>
                </a:solidFill>
              </a:rPr>
              <a:t>Dışlama</a:t>
            </a:r>
            <a:r>
              <a:rPr lang="en-US" sz="3100" b="1" u="sng" dirty="0" smtClean="0">
                <a:solidFill>
                  <a:schemeClr val="bg1"/>
                </a:solidFill>
              </a:rPr>
              <a:t>”:</a:t>
            </a:r>
            <a:r>
              <a:rPr lang="en-US" sz="3100" dirty="0" smtClean="0">
                <a:solidFill>
                  <a:schemeClr val="bg1"/>
                </a:solidFill>
              </a:rPr>
              <a:t> I</a:t>
            </a:r>
            <a:r>
              <a:rPr lang="tr-TR" sz="3100" dirty="0" smtClean="0">
                <a:solidFill>
                  <a:schemeClr val="bg1"/>
                </a:solidFill>
              </a:rPr>
              <a:t> Kişiyi  kasıtlı olarak çevrimiçi  bir grup  dışına itme</a:t>
            </a:r>
            <a:endParaRPr lang="en-US" sz="3100" b="1" dirty="0" smtClean="0">
              <a:solidFill>
                <a:schemeClr val="bg1"/>
              </a:solidFill>
            </a:endParaRPr>
          </a:p>
          <a:p>
            <a:pPr eaLnBrk="1" fontAlgn="auto" hangingPunct="1">
              <a:lnSpc>
                <a:spcPct val="80000"/>
              </a:lnSpc>
              <a:spcAft>
                <a:spcPts val="0"/>
              </a:spcAft>
              <a:buFont typeface="Wingdings" pitchFamily="2" charset="2"/>
              <a:buNone/>
              <a:defRPr/>
            </a:pPr>
            <a:endParaRPr lang="en-US" sz="2400" b="1" dirty="0" smtClean="0">
              <a:solidFill>
                <a:schemeClr val="bg1"/>
              </a:solidFill>
            </a:endParaRPr>
          </a:p>
          <a:p>
            <a:pPr eaLnBrk="1" fontAlgn="auto" hangingPunct="1">
              <a:lnSpc>
                <a:spcPct val="80000"/>
              </a:lnSpc>
              <a:spcAft>
                <a:spcPts val="0"/>
              </a:spcAft>
              <a:buFont typeface="Wingdings" pitchFamily="2" charset="2"/>
              <a:buNone/>
              <a:defRPr/>
            </a:pPr>
            <a:r>
              <a:rPr lang="en-US" sz="1600" b="1" dirty="0" smtClean="0">
                <a:solidFill>
                  <a:schemeClr val="bg1"/>
                </a:solidFill>
              </a:rPr>
              <a:t>	</a:t>
            </a:r>
            <a:endParaRPr kumimoji="1" lang="en-US" sz="1600" dirty="0" smtClean="0">
              <a:solidFill>
                <a:schemeClr val="bg1"/>
              </a:solidFill>
            </a:endParaRPr>
          </a:p>
          <a:p>
            <a:pPr marL="0" indent="0" algn="r" eaLnBrk="1" fontAlgn="auto" hangingPunct="1">
              <a:lnSpc>
                <a:spcPct val="80000"/>
              </a:lnSpc>
              <a:spcAft>
                <a:spcPts val="0"/>
              </a:spcAft>
              <a:buFont typeface="Arial" pitchFamily="34" charset="0"/>
              <a:buNone/>
              <a:defRPr/>
            </a:pPr>
            <a:r>
              <a:rPr kumimoji="1" lang="tr-TR" sz="3100" b="1" dirty="0" smtClean="0">
                <a:solidFill>
                  <a:schemeClr val="bg1"/>
                </a:solidFill>
              </a:rPr>
              <a:t>(</a:t>
            </a:r>
            <a:r>
              <a:rPr kumimoji="1" lang="en-US" sz="3100" b="1" dirty="0" smtClean="0">
                <a:solidFill>
                  <a:schemeClr val="bg1"/>
                </a:solidFill>
              </a:rPr>
              <a:t>Trolley, </a:t>
            </a:r>
            <a:r>
              <a:rPr kumimoji="1" lang="en-US" sz="3100" b="1" dirty="0" err="1" smtClean="0">
                <a:solidFill>
                  <a:schemeClr val="bg1"/>
                </a:solidFill>
              </a:rPr>
              <a:t>Hanel</a:t>
            </a:r>
            <a:r>
              <a:rPr kumimoji="1" lang="en-US" sz="3100" b="1" dirty="0" smtClean="0">
                <a:solidFill>
                  <a:schemeClr val="bg1"/>
                </a:solidFill>
              </a:rPr>
              <a:t>, and Shields</a:t>
            </a:r>
            <a:r>
              <a:rPr kumimoji="1" lang="tr-TR" sz="3100" b="1" dirty="0" smtClean="0">
                <a:solidFill>
                  <a:schemeClr val="bg1"/>
                </a:solidFill>
              </a:rPr>
              <a:t>,2009)</a:t>
            </a:r>
            <a:endParaRPr kumimoji="1" lang="en-US" sz="3100" b="1" dirty="0" smtClean="0">
              <a:solidFill>
                <a:schemeClr val="bg1"/>
              </a:solidFill>
            </a:endParaRPr>
          </a:p>
          <a:p>
            <a:pPr eaLnBrk="1" fontAlgn="auto" hangingPunct="1">
              <a:lnSpc>
                <a:spcPct val="80000"/>
              </a:lnSpc>
              <a:spcAft>
                <a:spcPts val="0"/>
              </a:spcAft>
              <a:buFont typeface="Wingdings" pitchFamily="2" charset="2"/>
              <a:buNone/>
              <a:defRPr/>
            </a:pPr>
            <a:endParaRPr kumimoji="1" lang="en-US" sz="3100" b="1" dirty="0" smtClean="0">
              <a:solidFill>
                <a:schemeClr val="bg1"/>
              </a:solidFill>
            </a:endParaRPr>
          </a:p>
          <a:p>
            <a:pPr eaLnBrk="1" fontAlgn="auto" hangingPunct="1">
              <a:lnSpc>
                <a:spcPct val="80000"/>
              </a:lnSpc>
              <a:spcAft>
                <a:spcPts val="0"/>
              </a:spcAft>
              <a:buFont typeface="Arial" pitchFamily="34" charset="0"/>
              <a:buChar char="•"/>
              <a:defRPr/>
            </a:pPr>
            <a:endParaRPr kumimoji="1" lang="en-US" sz="3100" b="1" dirty="0" smtClean="0">
              <a:solidFill>
                <a:schemeClr val="bg1"/>
              </a:solidFill>
            </a:endParaRPr>
          </a:p>
        </p:txBody>
      </p:sp>
      <p:sp>
        <p:nvSpPr>
          <p:cNvPr id="5" name="Rectangle 2"/>
          <p:cNvSpPr txBox="1">
            <a:spLocks noChangeArrowheads="1"/>
          </p:cNvSpPr>
          <p:nvPr/>
        </p:nvSpPr>
        <p:spPr bwMode="auto">
          <a:xfrm>
            <a:off x="457200" y="381000"/>
            <a:ext cx="8229600" cy="1143000"/>
          </a:xfrm>
          <a:prstGeom prst="rect">
            <a:avLst/>
          </a:prstGeom>
          <a:noFill/>
          <a:ln w="9525">
            <a:noFill/>
            <a:miter lim="800000"/>
            <a:headEnd/>
            <a:tailEnd/>
          </a:ln>
        </p:spPr>
        <p:txBody>
          <a:bodyPr anchor="ctr"/>
          <a:lstStyle/>
          <a:p>
            <a:pPr algn="ctr">
              <a:defRPr/>
            </a:pPr>
            <a:r>
              <a:rPr lang="tr-TR" sz="4400" b="1" dirty="0">
                <a:solidFill>
                  <a:schemeClr val="bg1"/>
                </a:solidFill>
                <a:latin typeface="+mj-lt"/>
                <a:ea typeface="+mj-ea"/>
                <a:cs typeface="+mj-cs"/>
              </a:rPr>
              <a:t>SİBER ZORBALIK TÜRLERİ</a:t>
            </a:r>
            <a:endParaRPr lang="en-US" sz="4400" b="1" dirty="0">
              <a:solidFill>
                <a:schemeClr val="bg1"/>
              </a:solidFill>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29027">
                                            <p:txEl>
                                              <p:pRg st="0" end="0"/>
                                            </p:txEl>
                                          </p:spTgt>
                                        </p:tgtEl>
                                        <p:attrNameLst>
                                          <p:attrName>style.visibility</p:attrName>
                                        </p:attrNameLst>
                                      </p:cBhvr>
                                      <p:to>
                                        <p:strVal val="visible"/>
                                      </p:to>
                                    </p:set>
                                    <p:animEffect transition="in" filter="randombar(horizontal)">
                                      <p:cBhvr>
                                        <p:cTn id="7" dur="500"/>
                                        <p:tgtEl>
                                          <p:spTgt spid="12902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29027">
                                            <p:txEl>
                                              <p:pRg st="1" end="1"/>
                                            </p:txEl>
                                          </p:spTgt>
                                        </p:tgtEl>
                                        <p:attrNameLst>
                                          <p:attrName>style.visibility</p:attrName>
                                        </p:attrNameLst>
                                      </p:cBhvr>
                                      <p:to>
                                        <p:strVal val="visible"/>
                                      </p:to>
                                    </p:set>
                                    <p:animEffect transition="in" filter="randombar(horizontal)">
                                      <p:cBhvr>
                                        <p:cTn id="12" dur="500"/>
                                        <p:tgtEl>
                                          <p:spTgt spid="12902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29027">
                                            <p:txEl>
                                              <p:pRg st="2" end="2"/>
                                            </p:txEl>
                                          </p:spTgt>
                                        </p:tgtEl>
                                        <p:attrNameLst>
                                          <p:attrName>style.visibility</p:attrName>
                                        </p:attrNameLst>
                                      </p:cBhvr>
                                      <p:to>
                                        <p:strVal val="visible"/>
                                      </p:to>
                                    </p:set>
                                    <p:animEffect transition="in" filter="randombar(horizontal)">
                                      <p:cBhvr>
                                        <p:cTn id="17" dur="500"/>
                                        <p:tgtEl>
                                          <p:spTgt spid="12902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29027">
                                            <p:txEl>
                                              <p:pRg st="4" end="4"/>
                                            </p:txEl>
                                          </p:spTgt>
                                        </p:tgtEl>
                                        <p:attrNameLst>
                                          <p:attrName>style.visibility</p:attrName>
                                        </p:attrNameLst>
                                      </p:cBhvr>
                                      <p:to>
                                        <p:strVal val="visible"/>
                                      </p:to>
                                    </p:set>
                                    <p:animEffect transition="in" filter="randombar(horizontal)">
                                      <p:cBhvr>
                                        <p:cTn id="22" dur="500"/>
                                        <p:tgtEl>
                                          <p:spTgt spid="129027">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29027">
                                            <p:txEl>
                                              <p:pRg st="6" end="6"/>
                                            </p:txEl>
                                          </p:spTgt>
                                        </p:tgtEl>
                                        <p:attrNameLst>
                                          <p:attrName>style.visibility</p:attrName>
                                        </p:attrNameLst>
                                      </p:cBhvr>
                                      <p:to>
                                        <p:strVal val="visible"/>
                                      </p:to>
                                    </p:set>
                                    <p:animEffect transition="in" filter="randombar(horizontal)">
                                      <p:cBhvr>
                                        <p:cTn id="27" dur="500"/>
                                        <p:tgtEl>
                                          <p:spTgt spid="129027">
                                            <p:txEl>
                                              <p:pRg st="6" end="6"/>
                                            </p:txEl>
                                          </p:spTgt>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randombar(horizontal)">
                                      <p:cBhvr>
                                        <p:cTn id="30" dur="6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27" grpId="0" build="p"/>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914400" y="304800"/>
            <a:ext cx="7381875" cy="838200"/>
          </a:xfrm>
        </p:spPr>
        <p:txBody>
          <a:bodyPr/>
          <a:lstStyle/>
          <a:p>
            <a:pPr eaLnBrk="1" hangingPunct="1"/>
            <a:r>
              <a:rPr lang="tr-TR" sz="2400" b="1" smtClean="0">
                <a:solidFill>
                  <a:schemeClr val="bg1"/>
                </a:solidFill>
              </a:rPr>
              <a:t>ZORBALIK VE SİBERZORBALIK ARASINDAKİ  FARKLAR</a:t>
            </a:r>
            <a:endParaRPr lang="en-US" sz="2400" b="1" smtClean="0">
              <a:solidFill>
                <a:schemeClr val="bg1"/>
              </a:solidFill>
            </a:endParaRPr>
          </a:p>
        </p:txBody>
      </p:sp>
      <p:sp>
        <p:nvSpPr>
          <p:cNvPr id="126979" name="Rectangle 3"/>
          <p:cNvSpPr>
            <a:spLocks noGrp="1" noChangeArrowheads="1"/>
          </p:cNvSpPr>
          <p:nvPr>
            <p:ph type="body" sz="half" idx="1"/>
          </p:nvPr>
        </p:nvSpPr>
        <p:spPr>
          <a:xfrm>
            <a:off x="533400" y="990600"/>
            <a:ext cx="4038600" cy="5638800"/>
          </a:xfrm>
        </p:spPr>
        <p:txBody>
          <a:bodyPr rtlCol="0">
            <a:normAutofit/>
          </a:bodyPr>
          <a:lstStyle/>
          <a:p>
            <a:pPr eaLnBrk="1" fontAlgn="auto" hangingPunct="1">
              <a:lnSpc>
                <a:spcPct val="80000"/>
              </a:lnSpc>
              <a:spcAft>
                <a:spcPts val="0"/>
              </a:spcAft>
              <a:buFont typeface="Wingdings" pitchFamily="2" charset="2"/>
              <a:buNone/>
              <a:defRPr/>
            </a:pPr>
            <a:r>
              <a:rPr lang="tr-TR" sz="2000" b="1" u="sng" dirty="0" smtClean="0">
                <a:solidFill>
                  <a:schemeClr val="bg1"/>
                </a:solidFill>
              </a:rPr>
              <a:t>ZORBALIK</a:t>
            </a:r>
            <a:endParaRPr lang="en-US" sz="2000" b="1" u="sng" dirty="0" smtClean="0">
              <a:solidFill>
                <a:schemeClr val="bg1"/>
              </a:solidFill>
            </a:endParaRPr>
          </a:p>
          <a:p>
            <a:pPr eaLnBrk="1" fontAlgn="auto" hangingPunct="1">
              <a:lnSpc>
                <a:spcPct val="80000"/>
              </a:lnSpc>
              <a:spcAft>
                <a:spcPts val="0"/>
              </a:spcAft>
              <a:buFont typeface="Arial" pitchFamily="34" charset="0"/>
              <a:buChar char="•"/>
              <a:defRPr/>
            </a:pPr>
            <a:endParaRPr lang="en-US" sz="2000" dirty="0" smtClean="0">
              <a:solidFill>
                <a:schemeClr val="bg1"/>
              </a:solidFill>
            </a:endParaRPr>
          </a:p>
          <a:p>
            <a:pPr eaLnBrk="1" fontAlgn="auto" hangingPunct="1">
              <a:lnSpc>
                <a:spcPct val="80000"/>
              </a:lnSpc>
              <a:spcAft>
                <a:spcPts val="0"/>
              </a:spcAft>
              <a:buFont typeface="Arial" pitchFamily="34" charset="0"/>
              <a:buChar char="•"/>
              <a:defRPr/>
            </a:pPr>
            <a:r>
              <a:rPr lang="tr-TR" sz="2000" dirty="0" smtClean="0">
                <a:solidFill>
                  <a:schemeClr val="bg1"/>
                </a:solidFill>
              </a:rPr>
              <a:t>Doğrudan</a:t>
            </a:r>
            <a:endParaRPr lang="en-US" sz="2000" dirty="0" smtClean="0">
              <a:solidFill>
                <a:schemeClr val="bg1"/>
              </a:solidFill>
            </a:endParaRPr>
          </a:p>
          <a:p>
            <a:pPr eaLnBrk="1" fontAlgn="auto" hangingPunct="1">
              <a:lnSpc>
                <a:spcPct val="80000"/>
              </a:lnSpc>
              <a:spcAft>
                <a:spcPts val="0"/>
              </a:spcAft>
              <a:buFont typeface="Wingdings" pitchFamily="2" charset="2"/>
              <a:buNone/>
              <a:defRPr/>
            </a:pPr>
            <a:endParaRPr lang="en-US" sz="2000" dirty="0" smtClean="0">
              <a:solidFill>
                <a:schemeClr val="bg1"/>
              </a:solidFill>
            </a:endParaRPr>
          </a:p>
          <a:p>
            <a:pPr eaLnBrk="1" fontAlgn="auto" hangingPunct="1">
              <a:lnSpc>
                <a:spcPct val="80000"/>
              </a:lnSpc>
              <a:spcAft>
                <a:spcPts val="0"/>
              </a:spcAft>
              <a:buFont typeface="Arial" pitchFamily="34" charset="0"/>
              <a:buChar char="•"/>
              <a:defRPr/>
            </a:pPr>
            <a:r>
              <a:rPr lang="tr-TR" sz="2000" dirty="0" smtClean="0">
                <a:solidFill>
                  <a:schemeClr val="bg1"/>
                </a:solidFill>
              </a:rPr>
              <a:t>Okul sınırları dahilinde</a:t>
            </a:r>
            <a:endParaRPr lang="en-US" sz="2000" dirty="0" smtClean="0">
              <a:solidFill>
                <a:schemeClr val="bg1"/>
              </a:solidFill>
            </a:endParaRPr>
          </a:p>
          <a:p>
            <a:pPr eaLnBrk="1" fontAlgn="auto" hangingPunct="1">
              <a:lnSpc>
                <a:spcPct val="80000"/>
              </a:lnSpc>
              <a:spcAft>
                <a:spcPts val="0"/>
              </a:spcAft>
              <a:buFont typeface="Wingdings" pitchFamily="2" charset="2"/>
              <a:buNone/>
              <a:defRPr/>
            </a:pPr>
            <a:endParaRPr lang="en-US" sz="2000" dirty="0" smtClean="0">
              <a:solidFill>
                <a:schemeClr val="bg1"/>
              </a:solidFill>
            </a:endParaRPr>
          </a:p>
          <a:p>
            <a:pPr eaLnBrk="1" fontAlgn="auto" hangingPunct="1">
              <a:lnSpc>
                <a:spcPct val="80000"/>
              </a:lnSpc>
              <a:spcAft>
                <a:spcPts val="0"/>
              </a:spcAft>
              <a:buFont typeface="Arial" pitchFamily="34" charset="0"/>
              <a:buChar char="•"/>
              <a:defRPr/>
            </a:pPr>
            <a:r>
              <a:rPr lang="tr-TR" sz="2000" dirty="0" smtClean="0">
                <a:solidFill>
                  <a:schemeClr val="bg1"/>
                </a:solidFill>
              </a:rPr>
              <a:t>Öğretmenlerle zayıf ilişki</a:t>
            </a:r>
            <a:endParaRPr lang="en-US" sz="2000" dirty="0" smtClean="0">
              <a:solidFill>
                <a:schemeClr val="bg1"/>
              </a:solidFill>
            </a:endParaRPr>
          </a:p>
          <a:p>
            <a:pPr eaLnBrk="1" fontAlgn="auto" hangingPunct="1">
              <a:lnSpc>
                <a:spcPct val="80000"/>
              </a:lnSpc>
              <a:spcAft>
                <a:spcPts val="0"/>
              </a:spcAft>
              <a:buFont typeface="Arial" pitchFamily="34" charset="0"/>
              <a:buChar char="•"/>
              <a:defRPr/>
            </a:pPr>
            <a:r>
              <a:rPr lang="tr-TR" sz="2000" dirty="0" smtClean="0">
                <a:solidFill>
                  <a:schemeClr val="bg1"/>
                </a:solidFill>
              </a:rPr>
              <a:t>Cezalandırılma korkusu</a:t>
            </a:r>
            <a:endParaRPr lang="en-US" sz="2000" dirty="0" smtClean="0">
              <a:solidFill>
                <a:schemeClr val="bg1"/>
              </a:solidFill>
            </a:endParaRPr>
          </a:p>
          <a:p>
            <a:pPr marL="0" indent="0" eaLnBrk="1" fontAlgn="auto" hangingPunct="1">
              <a:lnSpc>
                <a:spcPct val="80000"/>
              </a:lnSpc>
              <a:spcAft>
                <a:spcPts val="0"/>
              </a:spcAft>
              <a:buFont typeface="Arial" pitchFamily="34" charset="0"/>
              <a:buNone/>
              <a:defRPr/>
            </a:pPr>
            <a:endParaRPr lang="en-US" sz="2000" dirty="0" smtClean="0">
              <a:solidFill>
                <a:schemeClr val="bg1"/>
              </a:solidFill>
            </a:endParaRPr>
          </a:p>
          <a:p>
            <a:pPr eaLnBrk="1" fontAlgn="auto" hangingPunct="1">
              <a:lnSpc>
                <a:spcPct val="80000"/>
              </a:lnSpc>
              <a:spcAft>
                <a:spcPts val="0"/>
              </a:spcAft>
              <a:buFont typeface="Wingdings" pitchFamily="2" charset="2"/>
              <a:buNone/>
              <a:defRPr/>
            </a:pPr>
            <a:r>
              <a:rPr lang="en-US" sz="2000" b="1" dirty="0" smtClean="0">
                <a:solidFill>
                  <a:schemeClr val="bg1"/>
                </a:solidFill>
              </a:rPr>
              <a:t>	</a:t>
            </a:r>
            <a:r>
              <a:rPr lang="tr-TR" sz="2000" b="1" dirty="0" smtClean="0">
                <a:solidFill>
                  <a:schemeClr val="bg1"/>
                </a:solidFill>
              </a:rPr>
              <a:t>Fiziksel</a:t>
            </a:r>
            <a:r>
              <a:rPr lang="en-US" sz="2000" b="1" dirty="0" smtClean="0">
                <a:solidFill>
                  <a:schemeClr val="bg1"/>
                </a:solidFill>
              </a:rPr>
              <a:t>:</a:t>
            </a:r>
            <a:r>
              <a:rPr lang="tr-TR" sz="2000" dirty="0" smtClean="0">
                <a:solidFill>
                  <a:schemeClr val="bg1"/>
                </a:solidFill>
              </a:rPr>
              <a:t>vurma, yumruk atma,</a:t>
            </a:r>
            <a:r>
              <a:rPr lang="en-US" sz="2000" dirty="0" smtClean="0">
                <a:solidFill>
                  <a:schemeClr val="bg1"/>
                </a:solidFill>
              </a:rPr>
              <a:t> </a:t>
            </a:r>
            <a:r>
              <a:rPr lang="tr-TR" sz="2000" dirty="0" smtClean="0">
                <a:solidFill>
                  <a:schemeClr val="bg1"/>
                </a:solidFill>
              </a:rPr>
              <a:t>itme</a:t>
            </a:r>
            <a:endParaRPr lang="en-US" sz="2000" dirty="0" smtClean="0">
              <a:solidFill>
                <a:schemeClr val="bg1"/>
              </a:solidFill>
            </a:endParaRPr>
          </a:p>
          <a:p>
            <a:pPr eaLnBrk="1" fontAlgn="auto" hangingPunct="1">
              <a:lnSpc>
                <a:spcPct val="80000"/>
              </a:lnSpc>
              <a:spcAft>
                <a:spcPts val="0"/>
              </a:spcAft>
              <a:buFont typeface="Wingdings" pitchFamily="2" charset="2"/>
              <a:buNone/>
              <a:defRPr/>
            </a:pPr>
            <a:r>
              <a:rPr lang="en-US" sz="2000" b="1" dirty="0" smtClean="0">
                <a:solidFill>
                  <a:schemeClr val="bg1"/>
                </a:solidFill>
              </a:rPr>
              <a:t>	</a:t>
            </a:r>
            <a:r>
              <a:rPr lang="tr-TR" sz="2000" b="1" dirty="0" smtClean="0">
                <a:solidFill>
                  <a:schemeClr val="bg1"/>
                </a:solidFill>
              </a:rPr>
              <a:t>Söze</a:t>
            </a:r>
            <a:r>
              <a:rPr lang="en-US" sz="2000" b="1" dirty="0" smtClean="0">
                <a:solidFill>
                  <a:schemeClr val="bg1"/>
                </a:solidFill>
              </a:rPr>
              <a:t>l: </a:t>
            </a:r>
            <a:r>
              <a:rPr lang="tr-TR" sz="2000" dirty="0" smtClean="0">
                <a:solidFill>
                  <a:schemeClr val="bg1"/>
                </a:solidFill>
              </a:rPr>
              <a:t>alay etme</a:t>
            </a:r>
            <a:r>
              <a:rPr lang="en-US" sz="2000" dirty="0" smtClean="0">
                <a:solidFill>
                  <a:schemeClr val="bg1"/>
                </a:solidFill>
              </a:rPr>
              <a:t>, </a:t>
            </a:r>
            <a:r>
              <a:rPr lang="tr-TR" sz="2000" dirty="0" smtClean="0">
                <a:solidFill>
                  <a:schemeClr val="bg1"/>
                </a:solidFill>
              </a:rPr>
              <a:t>isim takma,  dedikodu</a:t>
            </a:r>
            <a:endParaRPr lang="en-US" sz="2000" dirty="0" smtClean="0">
              <a:solidFill>
                <a:schemeClr val="bg1"/>
              </a:solidFill>
            </a:endParaRPr>
          </a:p>
          <a:p>
            <a:pPr eaLnBrk="1" fontAlgn="auto" hangingPunct="1">
              <a:lnSpc>
                <a:spcPct val="80000"/>
              </a:lnSpc>
              <a:spcAft>
                <a:spcPts val="0"/>
              </a:spcAft>
              <a:buFont typeface="Wingdings" pitchFamily="2" charset="2"/>
              <a:buNone/>
              <a:defRPr/>
            </a:pPr>
            <a:r>
              <a:rPr lang="en-US" sz="2000" b="1" dirty="0" smtClean="0">
                <a:solidFill>
                  <a:schemeClr val="bg1"/>
                </a:solidFill>
              </a:rPr>
              <a:t>	</a:t>
            </a:r>
            <a:r>
              <a:rPr lang="tr-TR" sz="2000" b="1" dirty="0" smtClean="0">
                <a:solidFill>
                  <a:schemeClr val="bg1"/>
                </a:solidFill>
              </a:rPr>
              <a:t>Söze</a:t>
            </a:r>
            <a:r>
              <a:rPr lang="en-US" sz="2000" b="1" dirty="0" smtClean="0">
                <a:solidFill>
                  <a:schemeClr val="bg1"/>
                </a:solidFill>
              </a:rPr>
              <a:t>l</a:t>
            </a:r>
            <a:r>
              <a:rPr lang="tr-TR" sz="2000" b="1" dirty="0" smtClean="0">
                <a:solidFill>
                  <a:schemeClr val="bg1"/>
                </a:solidFill>
              </a:rPr>
              <a:t>  olmayan</a:t>
            </a:r>
            <a:r>
              <a:rPr lang="en-US" sz="2000" b="1" dirty="0" smtClean="0">
                <a:solidFill>
                  <a:schemeClr val="bg1"/>
                </a:solidFill>
              </a:rPr>
              <a:t>: </a:t>
            </a:r>
            <a:r>
              <a:rPr lang="tr-TR" sz="2000" dirty="0" smtClean="0">
                <a:solidFill>
                  <a:schemeClr val="bg1"/>
                </a:solidFill>
              </a:rPr>
              <a:t>mimik kullanma ve dışlama</a:t>
            </a:r>
            <a:endParaRPr lang="en-US" sz="2000" dirty="0" smtClean="0">
              <a:solidFill>
                <a:schemeClr val="bg1"/>
              </a:solidFill>
            </a:endParaRPr>
          </a:p>
          <a:p>
            <a:pPr eaLnBrk="1" fontAlgn="auto" hangingPunct="1">
              <a:lnSpc>
                <a:spcPct val="80000"/>
              </a:lnSpc>
              <a:spcAft>
                <a:spcPts val="0"/>
              </a:spcAft>
              <a:buFont typeface="Arial" pitchFamily="34" charset="0"/>
              <a:buChar char="•"/>
              <a:defRPr/>
            </a:pPr>
            <a:endParaRPr lang="tr-TR" sz="2400" dirty="0" smtClean="0">
              <a:solidFill>
                <a:schemeClr val="bg1"/>
              </a:solidFill>
            </a:endParaRPr>
          </a:p>
          <a:p>
            <a:pPr eaLnBrk="1" fontAlgn="auto" hangingPunct="1">
              <a:lnSpc>
                <a:spcPct val="80000"/>
              </a:lnSpc>
              <a:spcAft>
                <a:spcPts val="0"/>
              </a:spcAft>
              <a:buFont typeface="Arial" pitchFamily="34" charset="0"/>
              <a:buChar char="•"/>
              <a:defRPr/>
            </a:pPr>
            <a:endParaRPr lang="en-US" sz="2400" dirty="0" smtClean="0">
              <a:solidFill>
                <a:schemeClr val="bg1"/>
              </a:solidFill>
            </a:endParaRPr>
          </a:p>
          <a:p>
            <a:pPr marL="0" indent="0" algn="r" eaLnBrk="1" fontAlgn="auto" hangingPunct="1">
              <a:lnSpc>
                <a:spcPct val="80000"/>
              </a:lnSpc>
              <a:spcAft>
                <a:spcPts val="0"/>
              </a:spcAft>
              <a:buFont typeface="Arial" pitchFamily="34" charset="0"/>
              <a:buNone/>
              <a:defRPr/>
            </a:pPr>
            <a:r>
              <a:rPr kumimoji="1" lang="en-US" sz="2000" b="1" dirty="0" smtClean="0">
                <a:solidFill>
                  <a:schemeClr val="bg1"/>
                </a:solidFill>
              </a:rPr>
              <a:t>Trolley, </a:t>
            </a:r>
            <a:r>
              <a:rPr kumimoji="1" lang="en-US" sz="2000" b="1" dirty="0" err="1" smtClean="0">
                <a:solidFill>
                  <a:schemeClr val="bg1"/>
                </a:solidFill>
              </a:rPr>
              <a:t>Hanel</a:t>
            </a:r>
            <a:r>
              <a:rPr kumimoji="1" lang="en-US" sz="2000" b="1" dirty="0" smtClean="0">
                <a:solidFill>
                  <a:schemeClr val="bg1"/>
                </a:solidFill>
              </a:rPr>
              <a:t>, and Shields</a:t>
            </a:r>
            <a:r>
              <a:rPr kumimoji="1" lang="tr-TR" sz="2000" b="1" dirty="0" smtClean="0">
                <a:solidFill>
                  <a:schemeClr val="bg1"/>
                </a:solidFill>
              </a:rPr>
              <a:t>,2009)</a:t>
            </a:r>
            <a:endParaRPr kumimoji="1" lang="en-US" sz="2000" b="1" dirty="0" smtClean="0">
              <a:solidFill>
                <a:schemeClr val="bg1"/>
              </a:solidFill>
            </a:endParaRPr>
          </a:p>
          <a:p>
            <a:pPr eaLnBrk="1" fontAlgn="auto" hangingPunct="1">
              <a:lnSpc>
                <a:spcPct val="80000"/>
              </a:lnSpc>
              <a:spcAft>
                <a:spcPts val="0"/>
              </a:spcAft>
              <a:buFont typeface="Wingdings" pitchFamily="2" charset="2"/>
              <a:buNone/>
              <a:defRPr/>
            </a:pPr>
            <a:endParaRPr kumimoji="1" lang="en-US" sz="2000" b="1" dirty="0" smtClean="0">
              <a:solidFill>
                <a:schemeClr val="bg1"/>
              </a:solidFill>
            </a:endParaRPr>
          </a:p>
          <a:p>
            <a:pPr eaLnBrk="1" fontAlgn="auto" hangingPunct="1">
              <a:lnSpc>
                <a:spcPct val="80000"/>
              </a:lnSpc>
              <a:spcAft>
                <a:spcPts val="0"/>
              </a:spcAft>
              <a:buFont typeface="Arial" pitchFamily="34" charset="0"/>
              <a:buChar char="•"/>
              <a:defRPr/>
            </a:pPr>
            <a:endParaRPr kumimoji="1" lang="en-US" sz="2000" b="1" dirty="0" smtClean="0">
              <a:solidFill>
                <a:schemeClr val="bg1"/>
              </a:solidFill>
            </a:endParaRPr>
          </a:p>
          <a:p>
            <a:pPr eaLnBrk="1" fontAlgn="auto" hangingPunct="1">
              <a:lnSpc>
                <a:spcPct val="80000"/>
              </a:lnSpc>
              <a:spcAft>
                <a:spcPts val="0"/>
              </a:spcAft>
              <a:buFont typeface="Wingdings" pitchFamily="2" charset="2"/>
              <a:buNone/>
              <a:defRPr/>
            </a:pPr>
            <a:endParaRPr lang="en-US" sz="2000" dirty="0" smtClean="0">
              <a:solidFill>
                <a:schemeClr val="bg1"/>
              </a:solidFill>
            </a:endParaRPr>
          </a:p>
        </p:txBody>
      </p:sp>
      <p:sp>
        <p:nvSpPr>
          <p:cNvPr id="126980" name="Rectangle 4"/>
          <p:cNvSpPr>
            <a:spLocks noGrp="1" noChangeArrowheads="1"/>
          </p:cNvSpPr>
          <p:nvPr>
            <p:ph type="body" sz="half" idx="2"/>
          </p:nvPr>
        </p:nvSpPr>
        <p:spPr>
          <a:xfrm>
            <a:off x="5029200" y="762000"/>
            <a:ext cx="3886200" cy="5943600"/>
          </a:xfrm>
        </p:spPr>
        <p:txBody>
          <a:bodyPr/>
          <a:lstStyle/>
          <a:p>
            <a:pPr eaLnBrk="1" hangingPunct="1">
              <a:lnSpc>
                <a:spcPct val="80000"/>
              </a:lnSpc>
              <a:buFont typeface="Wingdings" pitchFamily="2" charset="2"/>
              <a:buNone/>
            </a:pPr>
            <a:endParaRPr lang="en-US" sz="2000" b="1" u="sng" smtClean="0"/>
          </a:p>
          <a:p>
            <a:pPr eaLnBrk="1" hangingPunct="1">
              <a:lnSpc>
                <a:spcPct val="80000"/>
              </a:lnSpc>
              <a:buFont typeface="Wingdings" pitchFamily="2" charset="2"/>
              <a:buNone/>
            </a:pPr>
            <a:r>
              <a:rPr lang="tr-TR" sz="2000" b="1" u="sng" smtClean="0">
                <a:solidFill>
                  <a:schemeClr val="bg1"/>
                </a:solidFill>
              </a:rPr>
              <a:t>SİBERZORBALIK</a:t>
            </a:r>
            <a:endParaRPr lang="en-US" sz="2000" b="1" u="sng" smtClean="0">
              <a:solidFill>
                <a:schemeClr val="bg1"/>
              </a:solidFill>
            </a:endParaRPr>
          </a:p>
          <a:p>
            <a:pPr eaLnBrk="1" hangingPunct="1">
              <a:lnSpc>
                <a:spcPct val="80000"/>
              </a:lnSpc>
            </a:pPr>
            <a:endParaRPr lang="en-US" sz="2000" smtClean="0">
              <a:solidFill>
                <a:schemeClr val="bg1"/>
              </a:solidFill>
            </a:endParaRPr>
          </a:p>
          <a:p>
            <a:pPr eaLnBrk="1" hangingPunct="1">
              <a:lnSpc>
                <a:spcPct val="80000"/>
              </a:lnSpc>
            </a:pPr>
            <a:r>
              <a:rPr lang="tr-TR" sz="2000" smtClean="0">
                <a:solidFill>
                  <a:schemeClr val="bg1"/>
                </a:solidFill>
              </a:rPr>
              <a:t>Faili Meçhul</a:t>
            </a:r>
            <a:endParaRPr lang="en-US" sz="2000" smtClean="0">
              <a:solidFill>
                <a:schemeClr val="bg1"/>
              </a:solidFill>
            </a:endParaRPr>
          </a:p>
          <a:p>
            <a:pPr eaLnBrk="1" hangingPunct="1">
              <a:lnSpc>
                <a:spcPct val="80000"/>
              </a:lnSpc>
              <a:buFont typeface="Wingdings" pitchFamily="2" charset="2"/>
              <a:buNone/>
            </a:pPr>
            <a:endParaRPr lang="en-US" sz="2000" smtClean="0">
              <a:solidFill>
                <a:schemeClr val="bg1"/>
              </a:solidFill>
            </a:endParaRPr>
          </a:p>
          <a:p>
            <a:pPr eaLnBrk="1" hangingPunct="1">
              <a:lnSpc>
                <a:spcPct val="80000"/>
              </a:lnSpc>
            </a:pPr>
            <a:r>
              <a:rPr lang="tr-TR" sz="2000" smtClean="0">
                <a:solidFill>
                  <a:schemeClr val="bg1"/>
                </a:solidFill>
              </a:rPr>
              <a:t>Okul Sınırları Dışında</a:t>
            </a:r>
            <a:endParaRPr lang="en-US" sz="2000" smtClean="0">
              <a:solidFill>
                <a:schemeClr val="bg1"/>
              </a:solidFill>
            </a:endParaRPr>
          </a:p>
          <a:p>
            <a:pPr eaLnBrk="1" hangingPunct="1">
              <a:lnSpc>
                <a:spcPct val="80000"/>
              </a:lnSpc>
              <a:buFont typeface="Wingdings" pitchFamily="2" charset="2"/>
              <a:buNone/>
            </a:pPr>
            <a:endParaRPr lang="en-US" sz="2000" smtClean="0">
              <a:solidFill>
                <a:schemeClr val="bg1"/>
              </a:solidFill>
            </a:endParaRPr>
          </a:p>
          <a:p>
            <a:pPr eaLnBrk="1" hangingPunct="1">
              <a:lnSpc>
                <a:spcPct val="80000"/>
              </a:lnSpc>
            </a:pPr>
            <a:r>
              <a:rPr lang="tr-TR" sz="2000" smtClean="0">
                <a:solidFill>
                  <a:schemeClr val="bg1"/>
                </a:solidFill>
              </a:rPr>
              <a:t>Öğretmenlerle Yakın İlişki </a:t>
            </a:r>
            <a:endParaRPr lang="en-US" sz="2000" smtClean="0">
              <a:solidFill>
                <a:schemeClr val="bg1"/>
              </a:solidFill>
            </a:endParaRPr>
          </a:p>
          <a:p>
            <a:pPr eaLnBrk="1" hangingPunct="1">
              <a:lnSpc>
                <a:spcPct val="80000"/>
              </a:lnSpc>
              <a:buFont typeface="Wingdings" pitchFamily="2" charset="2"/>
              <a:buNone/>
            </a:pPr>
            <a:endParaRPr lang="en-US" sz="2000" smtClean="0">
              <a:solidFill>
                <a:schemeClr val="bg1"/>
              </a:solidFill>
            </a:endParaRPr>
          </a:p>
          <a:p>
            <a:pPr eaLnBrk="1" hangingPunct="1">
              <a:lnSpc>
                <a:spcPct val="80000"/>
              </a:lnSpc>
            </a:pPr>
            <a:r>
              <a:rPr lang="tr-TR" sz="2000" smtClean="0">
                <a:solidFill>
                  <a:schemeClr val="bg1"/>
                </a:solidFill>
              </a:rPr>
              <a:t>Teknolojik Ayrıcalıklarını Kaybetme Korkusu</a:t>
            </a:r>
            <a:endParaRPr lang="en-US" sz="2000" smtClean="0">
              <a:solidFill>
                <a:schemeClr val="bg1"/>
              </a:solidFill>
            </a:endParaRPr>
          </a:p>
          <a:p>
            <a:pPr eaLnBrk="1" hangingPunct="1">
              <a:lnSpc>
                <a:spcPct val="80000"/>
              </a:lnSpc>
              <a:buFont typeface="Wingdings" pitchFamily="2" charset="2"/>
              <a:buNone/>
            </a:pPr>
            <a:endParaRPr lang="en-US" sz="2000" smtClean="0">
              <a:solidFill>
                <a:schemeClr val="bg1"/>
              </a:solidFill>
            </a:endParaRPr>
          </a:p>
          <a:p>
            <a:pPr eaLnBrk="1" hangingPunct="1">
              <a:lnSpc>
                <a:spcPct val="80000"/>
              </a:lnSpc>
            </a:pPr>
            <a:r>
              <a:rPr lang="tr-TR" sz="2000" smtClean="0">
                <a:solidFill>
                  <a:schemeClr val="bg1"/>
                </a:solidFill>
              </a:rPr>
              <a:t>Tespiti Zorbalığa Göre Daha Kolaydır</a:t>
            </a:r>
            <a:endParaRPr lang="en-US" sz="2000" smtClean="0">
              <a:solidFill>
                <a:schemeClr val="bg1"/>
              </a:solidFill>
            </a:endParaRPr>
          </a:p>
          <a:p>
            <a:pPr eaLnBrk="1" hangingPunct="1">
              <a:lnSpc>
                <a:spcPct val="80000"/>
              </a:lnSpc>
              <a:buFont typeface="Wingdings" pitchFamily="2" charset="2"/>
              <a:buNone/>
            </a:pPr>
            <a:endParaRPr lang="en-US" sz="2000" smtClean="0">
              <a:solidFill>
                <a:schemeClr val="bg1"/>
              </a:solidFill>
            </a:endParaRPr>
          </a:p>
          <a:p>
            <a:pPr eaLnBrk="1" hangingPunct="1">
              <a:lnSpc>
                <a:spcPct val="80000"/>
              </a:lnSpc>
            </a:pPr>
            <a:r>
              <a:rPr lang="tr-TR" sz="2000" smtClean="0">
                <a:solidFill>
                  <a:schemeClr val="bg1"/>
                </a:solidFill>
              </a:rPr>
              <a:t>Duygusal Tepkiler Belirlenemeyebilir</a:t>
            </a:r>
            <a:endParaRPr lang="en-US" sz="2000" smtClean="0">
              <a:solidFill>
                <a:schemeClr val="bg1"/>
              </a:solidFill>
            </a:endParaRPr>
          </a:p>
          <a:p>
            <a:pPr eaLnBrk="1" hangingPunct="1">
              <a:lnSpc>
                <a:spcPct val="80000"/>
              </a:lnSpc>
              <a:buFont typeface="Wingdings" pitchFamily="2" charset="2"/>
              <a:buNone/>
            </a:pPr>
            <a:endParaRPr lang="en-US" sz="1800" smtClean="0">
              <a:solidFill>
                <a:schemeClr val="bg1"/>
              </a:solidFill>
            </a:endParaRPr>
          </a:p>
          <a:p>
            <a:pPr eaLnBrk="1" hangingPunct="1">
              <a:lnSpc>
                <a:spcPct val="80000"/>
              </a:lnSpc>
              <a:buFont typeface="Wingdings" pitchFamily="2" charset="2"/>
              <a:buNone/>
            </a:pPr>
            <a:r>
              <a:rPr lang="en-US" sz="1000" smtClean="0">
                <a:solidFill>
                  <a:schemeClr val="bg1"/>
                </a:solidFill>
              </a:rPr>
              <a:t>{</a:t>
            </a:r>
            <a:r>
              <a:rPr kumimoji="1" lang="en-US" sz="2000" b="1" smtClean="0">
                <a:solidFill>
                  <a:schemeClr val="bg1"/>
                </a:solidFill>
              </a:rPr>
              <a:t>McKenna &amp; Bargh, 2004; Ybarra &amp; Mitchell, 2004}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26978"/>
                                        </p:tgtEl>
                                        <p:attrNameLst>
                                          <p:attrName>style.visibility</p:attrName>
                                        </p:attrNameLst>
                                      </p:cBhvr>
                                      <p:to>
                                        <p:strVal val="visible"/>
                                      </p:to>
                                    </p:set>
                                    <p:animEffect transition="in" filter="randombar(horizontal)">
                                      <p:cBhvr>
                                        <p:cTn id="7" dur="600">
                                          <p:stCondLst>
                                            <p:cond delay="0"/>
                                          </p:stCondLst>
                                        </p:cTn>
                                        <p:tgtEl>
                                          <p:spTgt spid="12697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26979">
                                            <p:txEl>
                                              <p:pRg st="0" end="0"/>
                                            </p:txEl>
                                          </p:spTgt>
                                        </p:tgtEl>
                                        <p:attrNameLst>
                                          <p:attrName>style.visibility</p:attrName>
                                        </p:attrNameLst>
                                      </p:cBhvr>
                                      <p:to>
                                        <p:strVal val="visible"/>
                                      </p:to>
                                    </p:set>
                                    <p:animEffect transition="in" filter="randombar(horizontal)">
                                      <p:cBhvr>
                                        <p:cTn id="12" dur="500"/>
                                        <p:tgtEl>
                                          <p:spTgt spid="12697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26979">
                                            <p:txEl>
                                              <p:pRg st="14" end="14"/>
                                            </p:txEl>
                                          </p:spTgt>
                                        </p:tgtEl>
                                        <p:attrNameLst>
                                          <p:attrName>style.visibility</p:attrName>
                                        </p:attrNameLst>
                                      </p:cBhvr>
                                      <p:to>
                                        <p:strVal val="visible"/>
                                      </p:to>
                                    </p:set>
                                    <p:animEffect transition="in" filter="randombar(horizontal)">
                                      <p:cBhvr>
                                        <p:cTn id="17" dur="500"/>
                                        <p:tgtEl>
                                          <p:spTgt spid="126979">
                                            <p:txEl>
                                              <p:pRg st="14" end="1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26980">
                                            <p:txEl>
                                              <p:pRg st="1" end="1"/>
                                            </p:txEl>
                                          </p:spTgt>
                                        </p:tgtEl>
                                        <p:attrNameLst>
                                          <p:attrName>style.visibility</p:attrName>
                                        </p:attrNameLst>
                                      </p:cBhvr>
                                      <p:to>
                                        <p:strVal val="visible"/>
                                      </p:to>
                                    </p:set>
                                    <p:animEffect transition="in" filter="randombar(horizontal)">
                                      <p:cBhvr>
                                        <p:cTn id="22" dur="500"/>
                                        <p:tgtEl>
                                          <p:spTgt spid="126980">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26980">
                                            <p:txEl>
                                              <p:pRg st="3" end="3"/>
                                            </p:txEl>
                                          </p:spTgt>
                                        </p:tgtEl>
                                        <p:attrNameLst>
                                          <p:attrName>style.visibility</p:attrName>
                                        </p:attrNameLst>
                                      </p:cBhvr>
                                      <p:to>
                                        <p:strVal val="visible"/>
                                      </p:to>
                                    </p:set>
                                    <p:animEffect transition="in" filter="randombar(horizontal)">
                                      <p:cBhvr>
                                        <p:cTn id="27" dur="500"/>
                                        <p:tgtEl>
                                          <p:spTgt spid="126980">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126980">
                                            <p:txEl>
                                              <p:pRg st="5" end="5"/>
                                            </p:txEl>
                                          </p:spTgt>
                                        </p:tgtEl>
                                        <p:attrNameLst>
                                          <p:attrName>style.visibility</p:attrName>
                                        </p:attrNameLst>
                                      </p:cBhvr>
                                      <p:to>
                                        <p:strVal val="visible"/>
                                      </p:to>
                                    </p:set>
                                    <p:animEffect transition="in" filter="randombar(horizontal)">
                                      <p:cBhvr>
                                        <p:cTn id="32" dur="500"/>
                                        <p:tgtEl>
                                          <p:spTgt spid="126980">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126980">
                                            <p:txEl>
                                              <p:pRg st="7" end="7"/>
                                            </p:txEl>
                                          </p:spTgt>
                                        </p:tgtEl>
                                        <p:attrNameLst>
                                          <p:attrName>style.visibility</p:attrName>
                                        </p:attrNameLst>
                                      </p:cBhvr>
                                      <p:to>
                                        <p:strVal val="visible"/>
                                      </p:to>
                                    </p:set>
                                    <p:animEffect transition="in" filter="randombar(horizontal)">
                                      <p:cBhvr>
                                        <p:cTn id="37" dur="500"/>
                                        <p:tgtEl>
                                          <p:spTgt spid="126980">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126980">
                                            <p:txEl>
                                              <p:pRg st="9" end="9"/>
                                            </p:txEl>
                                          </p:spTgt>
                                        </p:tgtEl>
                                        <p:attrNameLst>
                                          <p:attrName>style.visibility</p:attrName>
                                        </p:attrNameLst>
                                      </p:cBhvr>
                                      <p:to>
                                        <p:strVal val="visible"/>
                                      </p:to>
                                    </p:set>
                                    <p:animEffect transition="in" filter="randombar(horizontal)">
                                      <p:cBhvr>
                                        <p:cTn id="42" dur="500"/>
                                        <p:tgtEl>
                                          <p:spTgt spid="126980">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126980">
                                            <p:txEl>
                                              <p:pRg st="11" end="11"/>
                                            </p:txEl>
                                          </p:spTgt>
                                        </p:tgtEl>
                                        <p:attrNameLst>
                                          <p:attrName>style.visibility</p:attrName>
                                        </p:attrNameLst>
                                      </p:cBhvr>
                                      <p:to>
                                        <p:strVal val="visible"/>
                                      </p:to>
                                    </p:set>
                                    <p:animEffect transition="in" filter="randombar(horizontal)">
                                      <p:cBhvr>
                                        <p:cTn id="47" dur="500"/>
                                        <p:tgtEl>
                                          <p:spTgt spid="126980">
                                            <p:txEl>
                                              <p:pRg st="11" end="11"/>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4" presetClass="entr" presetSubtype="10" fill="hold" grpId="0" nodeType="clickEffect">
                                  <p:stCondLst>
                                    <p:cond delay="0"/>
                                  </p:stCondLst>
                                  <p:childTnLst>
                                    <p:set>
                                      <p:cBhvr>
                                        <p:cTn id="51" dur="1" fill="hold">
                                          <p:stCondLst>
                                            <p:cond delay="0"/>
                                          </p:stCondLst>
                                        </p:cTn>
                                        <p:tgtEl>
                                          <p:spTgt spid="126980">
                                            <p:txEl>
                                              <p:pRg st="13" end="13"/>
                                            </p:txEl>
                                          </p:spTgt>
                                        </p:tgtEl>
                                        <p:attrNameLst>
                                          <p:attrName>style.visibility</p:attrName>
                                        </p:attrNameLst>
                                      </p:cBhvr>
                                      <p:to>
                                        <p:strVal val="visible"/>
                                      </p:to>
                                    </p:set>
                                    <p:animEffect transition="in" filter="randombar(horizontal)">
                                      <p:cBhvr>
                                        <p:cTn id="52" dur="500"/>
                                        <p:tgtEl>
                                          <p:spTgt spid="126980">
                                            <p:txEl>
                                              <p:pRg st="13" end="13"/>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14" presetClass="entr" presetSubtype="10" fill="hold" grpId="0" nodeType="clickEffect">
                                  <p:stCondLst>
                                    <p:cond delay="0"/>
                                  </p:stCondLst>
                                  <p:childTnLst>
                                    <p:set>
                                      <p:cBhvr>
                                        <p:cTn id="56" dur="1" fill="hold">
                                          <p:stCondLst>
                                            <p:cond delay="0"/>
                                          </p:stCondLst>
                                        </p:cTn>
                                        <p:tgtEl>
                                          <p:spTgt spid="126980">
                                            <p:txEl>
                                              <p:pRg st="15" end="15"/>
                                            </p:txEl>
                                          </p:spTgt>
                                        </p:tgtEl>
                                        <p:attrNameLst>
                                          <p:attrName>style.visibility</p:attrName>
                                        </p:attrNameLst>
                                      </p:cBhvr>
                                      <p:to>
                                        <p:strVal val="visible"/>
                                      </p:to>
                                    </p:set>
                                    <p:animEffect transition="in" filter="randombar(horizontal)">
                                      <p:cBhvr>
                                        <p:cTn id="57" dur="500"/>
                                        <p:tgtEl>
                                          <p:spTgt spid="126980">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78" grpId="0"/>
      <p:bldP spid="126979" grpId="0" build="p"/>
      <p:bldP spid="126980"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sp>
        <p:nvSpPr>
          <p:cNvPr id="19458" name="1 Başlık"/>
          <p:cNvSpPr>
            <a:spLocks noGrp="1"/>
          </p:cNvSpPr>
          <p:nvPr>
            <p:ph type="title"/>
          </p:nvPr>
        </p:nvSpPr>
        <p:spPr>
          <a:xfrm>
            <a:off x="2362200" y="1295400"/>
            <a:ext cx="6324600" cy="4525963"/>
          </a:xfrm>
        </p:spPr>
        <p:txBody>
          <a:bodyPr/>
          <a:lstStyle/>
          <a:p>
            <a:r>
              <a:rPr lang="tr-TR" dirty="0" smtClean="0">
                <a:solidFill>
                  <a:schemeClr val="bg1"/>
                </a:solidFill>
              </a:rPr>
              <a:t/>
            </a:r>
            <a:br>
              <a:rPr lang="tr-TR" dirty="0" smtClean="0">
                <a:solidFill>
                  <a:schemeClr val="bg1"/>
                </a:solidFill>
              </a:rPr>
            </a:br>
            <a:r>
              <a:rPr lang="tr-TR" dirty="0" smtClean="0">
                <a:solidFill>
                  <a:schemeClr val="bg1"/>
                </a:solidFill>
              </a:rPr>
              <a:t>Zorba olmamak</a:t>
            </a:r>
            <a:br>
              <a:rPr lang="tr-TR" dirty="0" smtClean="0">
                <a:solidFill>
                  <a:schemeClr val="bg1"/>
                </a:solidFill>
              </a:rPr>
            </a:br>
            <a:r>
              <a:rPr lang="tr-TR" dirty="0" smtClean="0">
                <a:solidFill>
                  <a:schemeClr val="bg1"/>
                </a:solidFill>
              </a:rPr>
              <a:t>zorbalığa uğramamak ;</a:t>
            </a:r>
            <a:br>
              <a:rPr lang="tr-TR" dirty="0" smtClean="0">
                <a:solidFill>
                  <a:schemeClr val="bg1"/>
                </a:solidFill>
              </a:rPr>
            </a:br>
            <a:r>
              <a:rPr lang="tr-TR" dirty="0" smtClean="0">
                <a:solidFill>
                  <a:schemeClr val="bg1"/>
                </a:solidFill>
              </a:rPr>
              <a:t>için</a:t>
            </a:r>
            <a:br>
              <a:rPr lang="tr-TR" dirty="0" smtClean="0">
                <a:solidFill>
                  <a:schemeClr val="bg1"/>
                </a:solidFill>
              </a:rPr>
            </a:br>
            <a:r>
              <a:rPr lang="tr-TR" dirty="0" smtClean="0">
                <a:solidFill>
                  <a:schemeClr val="bg1"/>
                </a:solidFill>
              </a:rPr>
              <a:t/>
            </a:r>
            <a:br>
              <a:rPr lang="tr-TR" dirty="0" smtClean="0">
                <a:solidFill>
                  <a:schemeClr val="bg1"/>
                </a:solidFill>
              </a:rPr>
            </a:br>
            <a:r>
              <a:rPr lang="tr-TR" dirty="0" smtClean="0">
                <a:solidFill>
                  <a:schemeClr val="bg1"/>
                </a:solidFill>
              </a:rPr>
              <a:t/>
            </a:r>
            <a:br>
              <a:rPr lang="tr-TR" dirty="0" smtClean="0">
                <a:solidFill>
                  <a:schemeClr val="bg1"/>
                </a:solidFill>
              </a:rPr>
            </a:br>
            <a:r>
              <a:rPr lang="tr-TR" dirty="0" smtClean="0">
                <a:solidFill>
                  <a:schemeClr val="bg1"/>
                </a:solidFill>
              </a:rPr>
              <a:t/>
            </a:r>
            <a:br>
              <a:rPr lang="tr-TR" dirty="0" smtClean="0">
                <a:solidFill>
                  <a:schemeClr val="bg1"/>
                </a:solidFill>
              </a:rPr>
            </a:br>
            <a:r>
              <a:rPr lang="tr-TR" dirty="0" smtClean="0">
                <a:solidFill>
                  <a:schemeClr val="bg1"/>
                </a:solidFill>
              </a:rPr>
              <a:t> </a:t>
            </a:r>
            <a:r>
              <a:rPr lang="tr-TR" dirty="0" smtClean="0">
                <a:solidFill>
                  <a:schemeClr val="bg1"/>
                </a:solidFill>
                <a:hlinkClick r:id="rId2" action="ppaction://hlinksldjump"/>
              </a:rPr>
              <a:t>basit kural</a:t>
            </a:r>
            <a:br>
              <a:rPr lang="tr-TR" dirty="0" smtClean="0">
                <a:solidFill>
                  <a:schemeClr val="bg1"/>
                </a:solidFill>
                <a:hlinkClick r:id="rId2" action="ppaction://hlinksldjump"/>
              </a:rPr>
            </a:br>
            <a:r>
              <a:rPr lang="tr-TR" u="sng" dirty="0" smtClean="0">
                <a:solidFill>
                  <a:schemeClr val="bg1"/>
                </a:solidFill>
                <a:hlinkClick r:id="rId2" action="ppaction://hlinksldjump"/>
              </a:rPr>
              <a:t> </a:t>
            </a:r>
            <a:r>
              <a:rPr lang="tr-TR" sz="2600" u="sng" dirty="0" smtClean="0">
                <a:solidFill>
                  <a:schemeClr val="bg1"/>
                </a:solidFill>
                <a:hlinkClick r:id="rId2" action="ppaction://hlinksldjump"/>
              </a:rPr>
              <a:t>izlemek için tıklayınız</a:t>
            </a:r>
            <a:r>
              <a:rPr lang="tr-TR" dirty="0" smtClean="0">
                <a:solidFill>
                  <a:schemeClr val="bg1"/>
                </a:solidFill>
              </a:rPr>
              <a:t/>
            </a:r>
            <a:br>
              <a:rPr lang="tr-TR" dirty="0" smtClean="0">
                <a:solidFill>
                  <a:schemeClr val="bg1"/>
                </a:solidFill>
              </a:rPr>
            </a:br>
            <a:r>
              <a:rPr lang="tr-TR" dirty="0" smtClean="0">
                <a:solidFill>
                  <a:schemeClr val="bg1"/>
                </a:solidFill>
              </a:rPr>
              <a:t> </a:t>
            </a:r>
            <a:br>
              <a:rPr lang="tr-TR" dirty="0" smtClean="0">
                <a:solidFill>
                  <a:schemeClr val="bg1"/>
                </a:solidFill>
              </a:rPr>
            </a:br>
            <a:r>
              <a:rPr lang="tr-TR" dirty="0" smtClean="0">
                <a:solidFill>
                  <a:schemeClr val="bg1"/>
                </a:solidFill>
              </a:rPr>
              <a:t/>
            </a:r>
            <a:br>
              <a:rPr lang="tr-TR" dirty="0" smtClean="0">
                <a:solidFill>
                  <a:schemeClr val="bg1"/>
                </a:solidFill>
              </a:rPr>
            </a:br>
            <a:endParaRPr lang="tr-TR" dirty="0" smtClean="0">
              <a:solidFill>
                <a:schemeClr val="bg1"/>
              </a:solidFill>
            </a:endParaRPr>
          </a:p>
        </p:txBody>
      </p:sp>
      <p:pic>
        <p:nvPicPr>
          <p:cNvPr id="19459" name="Picture 2" descr="http://2.bp.blogspot.com/-V-m32CjCCv4/TpR7ZryD12I/AAAAAAAAGss/8s3SjB7dpRc/s1600/day-3.png"/>
          <p:cNvPicPr>
            <a:picLocks noChangeAspect="1" noChangeArrowheads="1"/>
          </p:cNvPicPr>
          <p:nvPr/>
        </p:nvPicPr>
        <p:blipFill>
          <a:blip r:embed="rId3" cstate="print"/>
          <a:srcRect/>
          <a:stretch>
            <a:fillRect/>
          </a:stretch>
        </p:blipFill>
        <p:spPr bwMode="auto">
          <a:xfrm>
            <a:off x="2209800" y="2209800"/>
            <a:ext cx="2047875" cy="3457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nternet2.wmv">
            <a:hlinkClick r:id="" action="ppaction://media"/>
          </p:cNvPr>
          <p:cNvPicPr>
            <a:picLocks noRot="1" noChangeAspect="1"/>
          </p:cNvPicPr>
          <p:nvPr>
            <a:videoFile r:link="rId1"/>
          </p:nvPr>
        </p:nvPicPr>
        <p:blipFill>
          <a:blip r:embed="rId3" cstate="print"/>
          <a:stretch>
            <a:fillRect/>
          </a:stretch>
        </p:blipFill>
        <p:spPr>
          <a:xfrm>
            <a:off x="-37466" y="0"/>
            <a:ext cx="9181465"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380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9F9A9">
            <a:alpha val="94901"/>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tr-TR" dirty="0" smtClean="0">
                <a:effectLst>
                  <a:outerShdw blurRad="38100" dist="38100" dir="2700000" algn="tl">
                    <a:srgbClr val="000000">
                      <a:alpha val="43137"/>
                    </a:srgbClr>
                  </a:outerShdw>
                </a:effectLst>
                <a:latin typeface="Comic Sans MS" pitchFamily="66" charset="0"/>
              </a:rPr>
              <a:t>SİBER ZORBALIK NEDİR</a:t>
            </a:r>
            <a:r>
              <a:rPr lang="en-US" dirty="0" smtClean="0">
                <a:effectLst>
                  <a:outerShdw blurRad="38100" dist="38100" dir="2700000" algn="tl">
                    <a:srgbClr val="000000">
                      <a:alpha val="43137"/>
                    </a:srgbClr>
                  </a:outerShdw>
                </a:effectLst>
                <a:latin typeface="Comic Sans MS" pitchFamily="66" charset="0"/>
              </a:rPr>
              <a:t>?</a:t>
            </a:r>
          </a:p>
        </p:txBody>
      </p:sp>
      <p:pic>
        <p:nvPicPr>
          <p:cNvPr id="3075" name="Picture 4"/>
          <p:cNvPicPr>
            <a:picLocks noChangeAspect="1"/>
          </p:cNvPicPr>
          <p:nvPr/>
        </p:nvPicPr>
        <p:blipFill>
          <a:blip r:embed="rId2" cstate="print"/>
          <a:srcRect/>
          <a:stretch>
            <a:fillRect/>
          </a:stretch>
        </p:blipFill>
        <p:spPr bwMode="auto">
          <a:xfrm>
            <a:off x="1828800" y="1358900"/>
            <a:ext cx="5283200" cy="495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3505200"/>
            <a:ext cx="8610600" cy="2667000"/>
          </a:xfrm>
        </p:spPr>
        <p:txBody>
          <a:bodyPr rtlCol="0">
            <a:noAutofit/>
          </a:bodyPr>
          <a:lstStyle/>
          <a:p>
            <a:pPr marL="0" indent="0" eaLnBrk="1" fontAlgn="auto" hangingPunct="1">
              <a:spcAft>
                <a:spcPts val="0"/>
              </a:spcAft>
              <a:buFont typeface="Arial" pitchFamily="34" charset="0"/>
              <a:buNone/>
              <a:defRPr/>
            </a:pPr>
            <a:r>
              <a:rPr lang="tr-TR" sz="3600" dirty="0" smtClean="0">
                <a:effectLst>
                  <a:outerShdw blurRad="38100" dist="38100" dir="2700000" algn="tl">
                    <a:srgbClr val="000000">
                      <a:alpha val="43137"/>
                    </a:srgbClr>
                  </a:outerShdw>
                </a:effectLst>
                <a:latin typeface="Comic Sans MS" pitchFamily="66" charset="0"/>
              </a:rPr>
              <a:t>Öğrencilerimize başkalarına şefkat göstermeyi,  kendi ve akranlarının çıkarlarını korumayı  öğretmek bizim görevimizdir. Çünkü okulun güvenli bir bölge olması gerekmektedir.</a:t>
            </a:r>
            <a:endParaRPr lang="en-US" sz="3600" dirty="0" smtClean="0">
              <a:effectLst>
                <a:outerShdw blurRad="38100" dist="38100" dir="2700000" algn="tl">
                  <a:srgbClr val="000000">
                    <a:alpha val="43137"/>
                  </a:srgbClr>
                </a:outerShdw>
              </a:effectLst>
              <a:latin typeface="Comic Sans MS" pitchFamily="66" charset="0"/>
            </a:endParaRPr>
          </a:p>
          <a:p>
            <a:pPr marL="0" indent="0" eaLnBrk="1" fontAlgn="auto" hangingPunct="1">
              <a:spcAft>
                <a:spcPts val="0"/>
              </a:spcAft>
              <a:buFont typeface="Arial" pitchFamily="34" charset="0"/>
              <a:buNone/>
              <a:defRPr/>
            </a:pPr>
            <a:endParaRPr lang="en-US" sz="40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Content Placeholder 3"/>
          <p:cNvPicPr>
            <a:picLocks noGrp="1" noChangeAspect="1"/>
          </p:cNvPicPr>
          <p:nvPr>
            <p:ph idx="1"/>
          </p:nvPr>
        </p:nvPicPr>
        <p:blipFill>
          <a:blip r:embed="rId2" cstate="print"/>
          <a:srcRect/>
          <a:stretch>
            <a:fillRect/>
          </a:stretch>
        </p:blipFill>
        <p:spPr>
          <a:xfrm>
            <a:off x="0" y="0"/>
            <a:ext cx="9180513" cy="6862763"/>
          </a:xfrm>
        </p:spPr>
      </p:pic>
      <p:sp>
        <p:nvSpPr>
          <p:cNvPr id="2" name="Title 1"/>
          <p:cNvSpPr>
            <a:spLocks noGrp="1"/>
          </p:cNvSpPr>
          <p:nvPr>
            <p:ph type="title"/>
          </p:nvPr>
        </p:nvSpPr>
        <p:spPr>
          <a:xfrm>
            <a:off x="152400" y="5562600"/>
            <a:ext cx="8763000" cy="1143000"/>
          </a:xfrm>
        </p:spPr>
        <p:txBody>
          <a:bodyPr rtlCol="0">
            <a:noAutofit/>
          </a:bodyPr>
          <a:lstStyle/>
          <a:p>
            <a:pPr eaLnBrk="1" fontAlgn="auto" hangingPunct="1">
              <a:spcAft>
                <a:spcPts val="0"/>
              </a:spcAft>
              <a:defRPr/>
            </a:pPr>
            <a:r>
              <a:rPr lang="tr-TR" sz="4800" b="1" dirty="0" smtClean="0">
                <a:solidFill>
                  <a:srgbClr val="FF0000"/>
                </a:solidFill>
                <a:effectLst>
                  <a:outerShdw blurRad="38100" dist="38100" dir="2700000" algn="tl">
                    <a:srgbClr val="000000">
                      <a:alpha val="43137"/>
                    </a:srgbClr>
                  </a:outerShdw>
                </a:effectLst>
                <a:latin typeface="Comic Sans MS" pitchFamily="66" charset="0"/>
              </a:rPr>
              <a:t>Çocukları korumak</a:t>
            </a:r>
            <a:endParaRPr lang="en-US" sz="4800" b="1" dirty="0" smtClean="0">
              <a:solidFill>
                <a:srgbClr val="FF0000"/>
              </a:solidFill>
              <a:effectLst>
                <a:outerShdw blurRad="38100" dist="38100" dir="2700000" algn="tl">
                  <a:srgbClr val="000000">
                    <a:alpha val="43137"/>
                  </a:srgbClr>
                </a:outerShdw>
              </a:effectLst>
              <a:latin typeface="Comic Sans MS" pitchFamily="66" charset="0"/>
            </a:endParaRPr>
          </a:p>
        </p:txBody>
      </p:sp>
      <p:sp>
        <p:nvSpPr>
          <p:cNvPr id="22532" name="3 Metin kutusu"/>
          <p:cNvSpPr txBox="1">
            <a:spLocks noChangeArrowheads="1"/>
          </p:cNvSpPr>
          <p:nvPr/>
        </p:nvSpPr>
        <p:spPr bwMode="auto">
          <a:xfrm>
            <a:off x="1219200" y="1371600"/>
            <a:ext cx="6477000" cy="1169988"/>
          </a:xfrm>
          <a:prstGeom prst="rect">
            <a:avLst/>
          </a:prstGeom>
          <a:noFill/>
          <a:ln w="9525">
            <a:noFill/>
            <a:miter lim="800000"/>
            <a:headEnd/>
            <a:tailEnd/>
          </a:ln>
        </p:spPr>
        <p:txBody>
          <a:bodyPr>
            <a:spAutoFit/>
          </a:bodyPr>
          <a:lstStyle/>
          <a:p>
            <a:r>
              <a:rPr lang="tr-TR" sz="7000">
                <a:solidFill>
                  <a:srgbClr val="FF0000"/>
                </a:solidFill>
              </a:rPr>
              <a:t>UNUTMAYIN!!!!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Content Placeholder 3"/>
          <p:cNvPicPr>
            <a:picLocks noGrp="1" noChangeAspect="1"/>
          </p:cNvPicPr>
          <p:nvPr>
            <p:ph idx="1"/>
          </p:nvPr>
        </p:nvPicPr>
        <p:blipFill>
          <a:blip r:embed="rId2" cstate="print"/>
          <a:srcRect/>
          <a:stretch>
            <a:fillRect/>
          </a:stretch>
        </p:blipFill>
        <p:spPr>
          <a:xfrm>
            <a:off x="0" y="-22225"/>
            <a:ext cx="9196388" cy="6880225"/>
          </a:xfrm>
        </p:spPr>
      </p:pic>
      <p:sp>
        <p:nvSpPr>
          <p:cNvPr id="2" name="Title 1"/>
          <p:cNvSpPr>
            <a:spLocks noGrp="1"/>
          </p:cNvSpPr>
          <p:nvPr>
            <p:ph type="title"/>
          </p:nvPr>
        </p:nvSpPr>
        <p:spPr>
          <a:xfrm>
            <a:off x="0" y="304800"/>
            <a:ext cx="3886200" cy="1858963"/>
          </a:xfrm>
        </p:spPr>
        <p:txBody>
          <a:bodyPr rtlCol="0">
            <a:noAutofit/>
          </a:bodyPr>
          <a:lstStyle/>
          <a:p>
            <a:pPr algn="l" eaLnBrk="1" fontAlgn="auto" hangingPunct="1">
              <a:spcAft>
                <a:spcPts val="0"/>
              </a:spcAft>
              <a:defRPr/>
            </a:pPr>
            <a:r>
              <a:rPr lang="tr-TR" sz="4000" b="1" dirty="0" smtClean="0">
                <a:effectLst>
                  <a:outerShdw blurRad="38100" dist="38100" dir="2700000" algn="tl">
                    <a:srgbClr val="000000">
                      <a:alpha val="43137"/>
                    </a:srgbClr>
                  </a:outerShdw>
                </a:effectLst>
                <a:latin typeface="Comic Sans MS" pitchFamily="66" charset="0"/>
              </a:rPr>
              <a:t/>
            </a:r>
            <a:br>
              <a:rPr lang="tr-TR" sz="4000" b="1" dirty="0" smtClean="0">
                <a:effectLst>
                  <a:outerShdw blurRad="38100" dist="38100" dir="2700000" algn="tl">
                    <a:srgbClr val="000000">
                      <a:alpha val="43137"/>
                    </a:srgbClr>
                  </a:outerShdw>
                </a:effectLst>
                <a:latin typeface="Comic Sans MS" pitchFamily="66" charset="0"/>
              </a:rPr>
            </a:br>
            <a:r>
              <a:rPr lang="tr-TR" sz="4000" b="1" dirty="0" smtClean="0">
                <a:effectLst>
                  <a:outerShdw blurRad="38100" dist="38100" dir="2700000" algn="tl">
                    <a:srgbClr val="000000">
                      <a:alpha val="43137"/>
                    </a:srgbClr>
                  </a:outerShdw>
                </a:effectLst>
                <a:latin typeface="Comic Sans MS" pitchFamily="66" charset="0"/>
              </a:rPr>
              <a:t/>
            </a:r>
            <a:br>
              <a:rPr lang="tr-TR" sz="4000" b="1" dirty="0" smtClean="0">
                <a:effectLst>
                  <a:outerShdw blurRad="38100" dist="38100" dir="2700000" algn="tl">
                    <a:srgbClr val="000000">
                      <a:alpha val="43137"/>
                    </a:srgbClr>
                  </a:outerShdw>
                </a:effectLst>
                <a:latin typeface="Comic Sans MS" pitchFamily="66" charset="0"/>
              </a:rPr>
            </a:br>
            <a:r>
              <a:rPr lang="tr-TR" sz="4000" b="1" dirty="0" smtClean="0">
                <a:effectLst>
                  <a:outerShdw blurRad="38100" dist="38100" dir="2700000" algn="tl">
                    <a:srgbClr val="000000">
                      <a:alpha val="43137"/>
                    </a:srgbClr>
                  </a:outerShdw>
                </a:effectLst>
                <a:latin typeface="Comic Sans MS" pitchFamily="66" charset="0"/>
              </a:rPr>
              <a:t/>
            </a:r>
            <a:br>
              <a:rPr lang="tr-TR" sz="4000" b="1" dirty="0" smtClean="0">
                <a:effectLst>
                  <a:outerShdw blurRad="38100" dist="38100" dir="2700000" algn="tl">
                    <a:srgbClr val="000000">
                      <a:alpha val="43137"/>
                    </a:srgbClr>
                  </a:outerShdw>
                </a:effectLst>
                <a:latin typeface="Comic Sans MS" pitchFamily="66" charset="0"/>
              </a:rPr>
            </a:br>
            <a:r>
              <a:rPr lang="tr-TR" sz="4000" b="1" dirty="0" smtClean="0">
                <a:effectLst>
                  <a:outerShdw blurRad="38100" dist="38100" dir="2700000" algn="tl">
                    <a:srgbClr val="000000">
                      <a:alpha val="43137"/>
                    </a:srgbClr>
                  </a:outerShdw>
                </a:effectLst>
                <a:latin typeface="Comic Sans MS" pitchFamily="66" charset="0"/>
              </a:rPr>
              <a:t/>
            </a:r>
            <a:br>
              <a:rPr lang="tr-TR" sz="4000" b="1" dirty="0" smtClean="0">
                <a:effectLst>
                  <a:outerShdw blurRad="38100" dist="38100" dir="2700000" algn="tl">
                    <a:srgbClr val="000000">
                      <a:alpha val="43137"/>
                    </a:srgbClr>
                  </a:outerShdw>
                </a:effectLst>
                <a:latin typeface="Comic Sans MS" pitchFamily="66" charset="0"/>
              </a:rPr>
            </a:br>
            <a:r>
              <a:rPr lang="tr-TR" sz="4000" b="1" dirty="0" smtClean="0">
                <a:effectLst>
                  <a:outerShdw blurRad="38100" dist="38100" dir="2700000" algn="tl">
                    <a:srgbClr val="000000">
                      <a:alpha val="43137"/>
                    </a:srgbClr>
                  </a:outerShdw>
                </a:effectLst>
                <a:latin typeface="Comic Sans MS" pitchFamily="66" charset="0"/>
              </a:rPr>
              <a:t/>
            </a:r>
            <a:br>
              <a:rPr lang="tr-TR" sz="4000" b="1" dirty="0" smtClean="0">
                <a:effectLst>
                  <a:outerShdw blurRad="38100" dist="38100" dir="2700000" algn="tl">
                    <a:srgbClr val="000000">
                      <a:alpha val="43137"/>
                    </a:srgbClr>
                  </a:outerShdw>
                </a:effectLst>
                <a:latin typeface="Comic Sans MS" pitchFamily="66" charset="0"/>
              </a:rPr>
            </a:br>
            <a:r>
              <a:rPr lang="tr-TR" sz="4000" b="1" dirty="0" smtClean="0">
                <a:effectLst>
                  <a:outerShdw blurRad="38100" dist="38100" dir="2700000" algn="tl">
                    <a:srgbClr val="000000">
                      <a:alpha val="43137"/>
                    </a:srgbClr>
                  </a:outerShdw>
                </a:effectLst>
                <a:latin typeface="Comic Sans MS" pitchFamily="66" charset="0"/>
              </a:rPr>
              <a:t/>
            </a:r>
            <a:br>
              <a:rPr lang="tr-TR" sz="4000" b="1" dirty="0" smtClean="0">
                <a:effectLst>
                  <a:outerShdw blurRad="38100" dist="38100" dir="2700000" algn="tl">
                    <a:srgbClr val="000000">
                      <a:alpha val="43137"/>
                    </a:srgbClr>
                  </a:outerShdw>
                </a:effectLst>
                <a:latin typeface="Comic Sans MS" pitchFamily="66" charset="0"/>
              </a:rPr>
            </a:br>
            <a:r>
              <a:rPr lang="tr-TR" sz="4000" b="1" dirty="0" smtClean="0">
                <a:effectLst>
                  <a:outerShdw blurRad="38100" dist="38100" dir="2700000" algn="tl">
                    <a:srgbClr val="000000">
                      <a:alpha val="43137"/>
                    </a:srgbClr>
                  </a:outerShdw>
                </a:effectLst>
                <a:latin typeface="Comic Sans MS" pitchFamily="66" charset="0"/>
              </a:rPr>
              <a:t/>
            </a:r>
            <a:br>
              <a:rPr lang="tr-TR" sz="4000" b="1" dirty="0" smtClean="0">
                <a:effectLst>
                  <a:outerShdw blurRad="38100" dist="38100" dir="2700000" algn="tl">
                    <a:srgbClr val="000000">
                      <a:alpha val="43137"/>
                    </a:srgbClr>
                  </a:outerShdw>
                </a:effectLst>
                <a:latin typeface="Comic Sans MS" pitchFamily="66" charset="0"/>
              </a:rPr>
            </a:br>
            <a:r>
              <a:rPr lang="tr-TR" sz="4000" b="1" dirty="0" smtClean="0">
                <a:effectLst>
                  <a:outerShdw blurRad="38100" dist="38100" dir="2700000" algn="tl">
                    <a:srgbClr val="000000">
                      <a:alpha val="43137"/>
                    </a:srgbClr>
                  </a:outerShdw>
                </a:effectLst>
                <a:latin typeface="Comic Sans MS" pitchFamily="66" charset="0"/>
              </a:rPr>
              <a:t/>
            </a:r>
            <a:br>
              <a:rPr lang="tr-TR" sz="4000" b="1" dirty="0" smtClean="0">
                <a:effectLst>
                  <a:outerShdw blurRad="38100" dist="38100" dir="2700000" algn="tl">
                    <a:srgbClr val="000000">
                      <a:alpha val="43137"/>
                    </a:srgbClr>
                  </a:outerShdw>
                </a:effectLst>
                <a:latin typeface="Comic Sans MS" pitchFamily="66" charset="0"/>
              </a:rPr>
            </a:br>
            <a:r>
              <a:rPr lang="tr-TR" sz="4000" b="1" dirty="0" smtClean="0">
                <a:effectLst>
                  <a:outerShdw blurRad="38100" dist="38100" dir="2700000" algn="tl">
                    <a:srgbClr val="000000">
                      <a:alpha val="43137"/>
                    </a:srgbClr>
                  </a:outerShdw>
                </a:effectLst>
                <a:latin typeface="Comic Sans MS" pitchFamily="66" charset="0"/>
              </a:rPr>
              <a:t/>
            </a:r>
            <a:br>
              <a:rPr lang="tr-TR" sz="4000" b="1" dirty="0" smtClean="0">
                <a:effectLst>
                  <a:outerShdw blurRad="38100" dist="38100" dir="2700000" algn="tl">
                    <a:srgbClr val="000000">
                      <a:alpha val="43137"/>
                    </a:srgbClr>
                  </a:outerShdw>
                </a:effectLst>
                <a:latin typeface="Comic Sans MS" pitchFamily="66" charset="0"/>
              </a:rPr>
            </a:br>
            <a:r>
              <a:rPr lang="tr-TR" sz="4000" b="1" dirty="0" smtClean="0">
                <a:effectLst>
                  <a:outerShdw blurRad="38100" dist="38100" dir="2700000" algn="tl">
                    <a:srgbClr val="000000">
                      <a:alpha val="43137"/>
                    </a:srgbClr>
                  </a:outerShdw>
                </a:effectLst>
                <a:latin typeface="Comic Sans MS" pitchFamily="66" charset="0"/>
              </a:rPr>
              <a:t/>
            </a:r>
            <a:br>
              <a:rPr lang="tr-TR" sz="4000" b="1" dirty="0" smtClean="0">
                <a:effectLst>
                  <a:outerShdw blurRad="38100" dist="38100" dir="2700000" algn="tl">
                    <a:srgbClr val="000000">
                      <a:alpha val="43137"/>
                    </a:srgbClr>
                  </a:outerShdw>
                </a:effectLst>
                <a:latin typeface="Comic Sans MS" pitchFamily="66" charset="0"/>
              </a:rPr>
            </a:br>
            <a:r>
              <a:rPr lang="tr-TR" sz="4000" b="1" dirty="0" smtClean="0">
                <a:effectLst>
                  <a:outerShdw blurRad="38100" dist="38100" dir="2700000" algn="tl">
                    <a:srgbClr val="000000">
                      <a:alpha val="43137"/>
                    </a:srgbClr>
                  </a:outerShdw>
                </a:effectLst>
                <a:latin typeface="Comic Sans MS" pitchFamily="66" charset="0"/>
              </a:rPr>
              <a:t/>
            </a:r>
            <a:br>
              <a:rPr lang="tr-TR" sz="4000" b="1" dirty="0" smtClean="0">
                <a:effectLst>
                  <a:outerShdw blurRad="38100" dist="38100" dir="2700000" algn="tl">
                    <a:srgbClr val="000000">
                      <a:alpha val="43137"/>
                    </a:srgbClr>
                  </a:outerShdw>
                </a:effectLst>
                <a:latin typeface="Comic Sans MS" pitchFamily="66" charset="0"/>
              </a:rPr>
            </a:br>
            <a:r>
              <a:rPr lang="tr-TR" sz="4000" b="1" dirty="0" smtClean="0">
                <a:effectLst>
                  <a:outerShdw blurRad="38100" dist="38100" dir="2700000" algn="tl">
                    <a:srgbClr val="000000">
                      <a:alpha val="43137"/>
                    </a:srgbClr>
                  </a:outerShdw>
                </a:effectLst>
                <a:latin typeface="Comic Sans MS" pitchFamily="66" charset="0"/>
              </a:rPr>
              <a:t/>
            </a:r>
            <a:br>
              <a:rPr lang="tr-TR" sz="4000" b="1" dirty="0" smtClean="0">
                <a:effectLst>
                  <a:outerShdw blurRad="38100" dist="38100" dir="2700000" algn="tl">
                    <a:srgbClr val="000000">
                      <a:alpha val="43137"/>
                    </a:srgbClr>
                  </a:outerShdw>
                </a:effectLst>
                <a:latin typeface="Comic Sans MS" pitchFamily="66" charset="0"/>
              </a:rPr>
            </a:br>
            <a:r>
              <a:rPr lang="tr-TR" sz="4000" b="1" dirty="0" smtClean="0">
                <a:effectLst>
                  <a:outerShdw blurRad="38100" dist="38100" dir="2700000" algn="tl">
                    <a:srgbClr val="000000">
                      <a:alpha val="43137"/>
                    </a:srgbClr>
                  </a:outerShdw>
                </a:effectLst>
                <a:latin typeface="Comic Sans MS" pitchFamily="66" charset="0"/>
              </a:rPr>
              <a:t/>
            </a:r>
            <a:br>
              <a:rPr lang="tr-TR" sz="4000" b="1" dirty="0" smtClean="0">
                <a:effectLst>
                  <a:outerShdw blurRad="38100" dist="38100" dir="2700000" algn="tl">
                    <a:srgbClr val="000000">
                      <a:alpha val="43137"/>
                    </a:srgbClr>
                  </a:outerShdw>
                </a:effectLst>
                <a:latin typeface="Comic Sans MS" pitchFamily="66" charset="0"/>
              </a:rPr>
            </a:br>
            <a:r>
              <a:rPr lang="tr-TR" sz="4000" b="1" dirty="0" smtClean="0">
                <a:effectLst>
                  <a:outerShdw blurRad="38100" dist="38100" dir="2700000" algn="tl">
                    <a:srgbClr val="000000">
                      <a:alpha val="43137"/>
                    </a:srgbClr>
                  </a:outerShdw>
                </a:effectLst>
                <a:latin typeface="Comic Sans MS" pitchFamily="66" charset="0"/>
              </a:rPr>
              <a:t/>
            </a:r>
            <a:br>
              <a:rPr lang="tr-TR" sz="4000" b="1" dirty="0" smtClean="0">
                <a:effectLst>
                  <a:outerShdw blurRad="38100" dist="38100" dir="2700000" algn="tl">
                    <a:srgbClr val="000000">
                      <a:alpha val="43137"/>
                    </a:srgbClr>
                  </a:outerShdw>
                </a:effectLst>
                <a:latin typeface="Comic Sans MS" pitchFamily="66" charset="0"/>
              </a:rPr>
            </a:br>
            <a:r>
              <a:rPr lang="tr-TR" sz="4000" b="1" dirty="0" smtClean="0">
                <a:effectLst>
                  <a:outerShdw blurRad="38100" dist="38100" dir="2700000" algn="tl">
                    <a:srgbClr val="000000">
                      <a:alpha val="43137"/>
                    </a:srgbClr>
                  </a:outerShdw>
                </a:effectLst>
                <a:latin typeface="Comic Sans MS" pitchFamily="66" charset="0"/>
              </a:rPr>
              <a:t/>
            </a:r>
            <a:br>
              <a:rPr lang="tr-TR" sz="4000" b="1" dirty="0" smtClean="0">
                <a:effectLst>
                  <a:outerShdw blurRad="38100" dist="38100" dir="2700000" algn="tl">
                    <a:srgbClr val="000000">
                      <a:alpha val="43137"/>
                    </a:srgbClr>
                  </a:outerShdw>
                </a:effectLst>
                <a:latin typeface="Comic Sans MS" pitchFamily="66" charset="0"/>
              </a:rPr>
            </a:br>
            <a:r>
              <a:rPr lang="tr-TR" sz="3200" b="1" dirty="0" smtClean="0">
                <a:solidFill>
                  <a:srgbClr val="FF0000"/>
                </a:solidFill>
                <a:effectLst>
                  <a:outerShdw blurRad="38100" dist="38100" dir="2700000" algn="tl">
                    <a:srgbClr val="000000">
                      <a:alpha val="43137"/>
                    </a:srgbClr>
                  </a:outerShdw>
                </a:effectLst>
                <a:latin typeface="Comic Sans MS" pitchFamily="66" charset="0"/>
              </a:rPr>
              <a:t>Sizin sorumluluğunuzdur</a:t>
            </a:r>
            <a:endParaRPr lang="en-US" sz="3200" b="1" dirty="0" smtClean="0">
              <a:solidFill>
                <a:srgbClr val="FF0000"/>
              </a:solidFill>
              <a:effectLst>
                <a:outerShdw blurRad="38100" dist="38100" dir="2700000" algn="tl">
                  <a:srgbClr val="000000">
                    <a:alpha val="43137"/>
                  </a:srgbClr>
                </a:outerShdw>
              </a:effectLst>
              <a:latin typeface="Comic Sans MS" pitchFamily="66"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www.corporatebenefits.co.uk/images/iStock/advice.jpg"/>
          <p:cNvPicPr>
            <a:picLocks noChangeAspect="1" noChangeArrowheads="1"/>
          </p:cNvPicPr>
          <p:nvPr/>
        </p:nvPicPr>
        <p:blipFill>
          <a:blip r:embed="rId3" cstate="print"/>
          <a:srcRect/>
          <a:stretch>
            <a:fillRect/>
          </a:stretch>
        </p:blipFill>
        <p:spPr bwMode="auto">
          <a:xfrm>
            <a:off x="0" y="0"/>
            <a:ext cx="9220200" cy="6858000"/>
          </a:xfrm>
          <a:prstGeom prst="rect">
            <a:avLst/>
          </a:prstGeom>
          <a:noFill/>
          <a:ln w="9525">
            <a:noFill/>
            <a:miter lim="800000"/>
            <a:headEnd/>
            <a:tailEnd/>
          </a:ln>
        </p:spPr>
      </p:pic>
      <p:sp>
        <p:nvSpPr>
          <p:cNvPr id="24579" name="Title 1"/>
          <p:cNvSpPr>
            <a:spLocks noGrp="1"/>
          </p:cNvSpPr>
          <p:nvPr>
            <p:ph type="title"/>
          </p:nvPr>
        </p:nvSpPr>
        <p:spPr/>
        <p:txBody>
          <a:bodyPr/>
          <a:lstStyle/>
          <a:p>
            <a:pPr eaLnBrk="1" hangingPunct="1"/>
            <a:r>
              <a:rPr lang="tr-TR" sz="3600" b="1" smtClean="0">
                <a:ea typeface="ＭＳ Ｐゴシック" pitchFamily="34" charset="-128"/>
              </a:rPr>
              <a:t>ÖNERİLER</a:t>
            </a:r>
            <a:endParaRPr lang="en-US" sz="3600" b="1" smtClean="0">
              <a:ea typeface="ＭＳ Ｐゴシック" pitchFamily="34" charset="-128"/>
            </a:endParaRPr>
          </a:p>
        </p:txBody>
      </p:sp>
      <p:sp>
        <p:nvSpPr>
          <p:cNvPr id="24580" name="Content Placeholder 2"/>
          <p:cNvSpPr>
            <a:spLocks noGrp="1"/>
          </p:cNvSpPr>
          <p:nvPr>
            <p:ph idx="1"/>
          </p:nvPr>
        </p:nvSpPr>
        <p:spPr>
          <a:xfrm>
            <a:off x="457200" y="1219200"/>
            <a:ext cx="8229600" cy="5638800"/>
          </a:xfrm>
        </p:spPr>
        <p:txBody>
          <a:bodyPr anchor="ctr"/>
          <a:lstStyle/>
          <a:p>
            <a:pPr eaLnBrk="1" hangingPunct="1"/>
            <a:r>
              <a:rPr lang="tr-TR" smtClean="0">
                <a:ea typeface="ＭＳ Ｐゴシック" pitchFamily="34" charset="-128"/>
              </a:rPr>
              <a:t>Öğretmen ve öğrencilerinizi eğitin.</a:t>
            </a:r>
            <a:endParaRPr lang="en-US" smtClean="0">
              <a:ea typeface="ＭＳ Ｐゴシック" pitchFamily="34" charset="-128"/>
            </a:endParaRPr>
          </a:p>
          <a:p>
            <a:pPr eaLnBrk="1" hangingPunct="1"/>
            <a:r>
              <a:rPr lang="tr-TR" smtClean="0">
                <a:ea typeface="ＭＳ Ｐゴシック" pitchFamily="34" charset="-128"/>
              </a:rPr>
              <a:t>Okul kurallarını uygulayın.</a:t>
            </a:r>
            <a:endParaRPr lang="en-US" smtClean="0">
              <a:ea typeface="ＭＳ Ｐゴシック" pitchFamily="34" charset="-128"/>
            </a:endParaRPr>
          </a:p>
          <a:p>
            <a:pPr eaLnBrk="1" hangingPunct="1"/>
            <a:r>
              <a:rPr lang="tr-TR" smtClean="0">
                <a:ea typeface="ＭＳ Ｐゴシック" pitchFamily="34" charset="-128"/>
              </a:rPr>
              <a:t>Bilgisayar kullanımını izleyin.</a:t>
            </a:r>
            <a:endParaRPr lang="en-US" smtClean="0">
              <a:ea typeface="ＭＳ Ｐゴシック" pitchFamily="34" charset="-128"/>
            </a:endParaRPr>
          </a:p>
          <a:p>
            <a:pPr eaLnBrk="1" hangingPunct="1"/>
            <a:r>
              <a:rPr lang="tr-TR" smtClean="0">
                <a:ea typeface="ＭＳ Ｐゴシック" pitchFamily="34" charset="-128"/>
              </a:rPr>
              <a:t>Filtreleme ve izleme sistemleri kullanın.</a:t>
            </a:r>
            <a:endParaRPr lang="en-US" smtClean="0">
              <a:ea typeface="ＭＳ Ｐゴシック" pitchFamily="34" charset="-128"/>
            </a:endParaRPr>
          </a:p>
          <a:p>
            <a:pPr eaLnBrk="1" hangingPunct="1"/>
            <a:r>
              <a:rPr lang="tr-TR" smtClean="0">
                <a:ea typeface="ＭＳ Ｐゴシック" pitchFamily="34" charset="-128"/>
              </a:rPr>
              <a:t>Siberzorbalıkla ilgili  raporları araştırın</a:t>
            </a:r>
            <a:endParaRPr lang="en-US" smtClean="0">
              <a:ea typeface="ＭＳ Ｐゴシック" pitchFamily="34" charset="-128"/>
            </a:endParaRPr>
          </a:p>
          <a:p>
            <a:pPr eaLnBrk="1" hangingPunct="1"/>
            <a:endParaRPr lang="en-US" smtClean="0">
              <a:ea typeface="ＭＳ Ｐゴシック" pitchFamily="34" charset="-128"/>
            </a:endParaRPr>
          </a:p>
          <a:p>
            <a:pPr eaLnBrk="1" hangingPunct="1"/>
            <a:endParaRPr lang="en-US" smtClean="0">
              <a:ea typeface="ＭＳ Ｐゴシック" pitchFamily="34" charset="-12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sp>
        <p:nvSpPr>
          <p:cNvPr id="25602" name="TextBox 1"/>
          <p:cNvSpPr txBox="1">
            <a:spLocks noChangeArrowheads="1"/>
          </p:cNvSpPr>
          <p:nvPr/>
        </p:nvSpPr>
        <p:spPr bwMode="auto">
          <a:xfrm>
            <a:off x="457200" y="304800"/>
            <a:ext cx="8305800" cy="1323975"/>
          </a:xfrm>
          <a:prstGeom prst="rect">
            <a:avLst/>
          </a:prstGeom>
          <a:noFill/>
          <a:ln w="9525">
            <a:noFill/>
            <a:miter lim="800000"/>
            <a:headEnd/>
            <a:tailEnd/>
          </a:ln>
        </p:spPr>
        <p:txBody>
          <a:bodyPr>
            <a:spAutoFit/>
          </a:bodyPr>
          <a:lstStyle/>
          <a:p>
            <a:pPr algn="ctr"/>
            <a:r>
              <a:rPr lang="tr-TR" sz="4000">
                <a:solidFill>
                  <a:schemeClr val="bg1"/>
                </a:solidFill>
                <a:latin typeface="Comic Sans MS" pitchFamily="66" charset="0"/>
              </a:rPr>
              <a:t>SİBER ZORBALIK DERS PLANLARI</a:t>
            </a:r>
            <a:endParaRPr lang="en-US" sz="4000">
              <a:solidFill>
                <a:schemeClr val="bg1"/>
              </a:solidFill>
              <a:latin typeface="Comic Sans MS" pitchFamily="66" charset="0"/>
            </a:endParaRPr>
          </a:p>
        </p:txBody>
      </p:sp>
      <p:sp>
        <p:nvSpPr>
          <p:cNvPr id="3" name="TextBox 2"/>
          <p:cNvSpPr txBox="1"/>
          <p:nvPr/>
        </p:nvSpPr>
        <p:spPr>
          <a:xfrm>
            <a:off x="457200" y="2133600"/>
            <a:ext cx="8305800" cy="2770188"/>
          </a:xfrm>
          <a:prstGeom prst="rect">
            <a:avLst/>
          </a:prstGeom>
          <a:noFill/>
        </p:spPr>
        <p:txBody>
          <a:bodyPr>
            <a:spAutoFit/>
          </a:bodyPr>
          <a:lstStyle/>
          <a:p>
            <a:pPr marL="285750" indent="-285750" fontAlgn="auto">
              <a:spcBef>
                <a:spcPts val="0"/>
              </a:spcBef>
              <a:spcAft>
                <a:spcPts val="0"/>
              </a:spcAft>
              <a:buFont typeface="Arial" pitchFamily="34" charset="0"/>
              <a:buChar char="•"/>
              <a:defRPr/>
            </a:pPr>
            <a:r>
              <a:rPr lang="en-US" sz="2400" dirty="0">
                <a:latin typeface="Comic Sans MS" pitchFamily="66" charset="0"/>
                <a:cs typeface="+mn-cs"/>
                <a:hlinkClick r:id="rId2"/>
              </a:rPr>
              <a:t>Cyberbullying Lesson Plan for Primary Schools</a:t>
            </a:r>
            <a:endParaRPr lang="en-US" sz="2400" dirty="0">
              <a:latin typeface="Comic Sans MS" pitchFamily="66" charset="0"/>
              <a:cs typeface="+mn-cs"/>
            </a:endParaRPr>
          </a:p>
          <a:p>
            <a:pPr marL="285750" indent="-285750" fontAlgn="auto">
              <a:spcBef>
                <a:spcPts val="0"/>
              </a:spcBef>
              <a:spcAft>
                <a:spcPts val="0"/>
              </a:spcAft>
              <a:buFont typeface="Arial" pitchFamily="34" charset="0"/>
              <a:buChar char="•"/>
              <a:defRPr/>
            </a:pPr>
            <a:endParaRPr lang="en-US" sz="2400" dirty="0">
              <a:latin typeface="Comic Sans MS" pitchFamily="66" charset="0"/>
              <a:cs typeface="+mn-cs"/>
            </a:endParaRPr>
          </a:p>
          <a:p>
            <a:pPr marL="285750" indent="-285750" fontAlgn="auto">
              <a:spcBef>
                <a:spcPts val="0"/>
              </a:spcBef>
              <a:spcAft>
                <a:spcPts val="0"/>
              </a:spcAft>
              <a:buFont typeface="Arial" pitchFamily="34" charset="0"/>
              <a:buChar char="•"/>
              <a:defRPr/>
            </a:pPr>
            <a:r>
              <a:rPr lang="en-US" sz="2400" dirty="0">
                <a:latin typeface="Comic Sans MS" pitchFamily="66" charset="0"/>
                <a:cs typeface="+mn-cs"/>
                <a:hlinkClick r:id="rId3"/>
              </a:rPr>
              <a:t>Common Sense Media</a:t>
            </a:r>
            <a:r>
              <a:rPr lang="en-US" sz="2400" dirty="0">
                <a:latin typeface="Comic Sans MS" pitchFamily="66" charset="0"/>
                <a:cs typeface="+mn-cs"/>
              </a:rPr>
              <a:t> </a:t>
            </a:r>
          </a:p>
          <a:p>
            <a:pPr marL="285750" indent="-285750" fontAlgn="auto">
              <a:spcBef>
                <a:spcPts val="0"/>
              </a:spcBef>
              <a:spcAft>
                <a:spcPts val="0"/>
              </a:spcAft>
              <a:buFont typeface="Arial" pitchFamily="34" charset="0"/>
              <a:buChar char="•"/>
              <a:defRPr/>
            </a:pPr>
            <a:endParaRPr lang="en-US" sz="2400" dirty="0">
              <a:latin typeface="Comic Sans MS" pitchFamily="66" charset="0"/>
              <a:cs typeface="+mn-cs"/>
            </a:endParaRPr>
          </a:p>
          <a:p>
            <a:pPr marL="285750" indent="-285750" fontAlgn="auto">
              <a:spcBef>
                <a:spcPts val="0"/>
              </a:spcBef>
              <a:spcAft>
                <a:spcPts val="0"/>
              </a:spcAft>
              <a:buFont typeface="Arial" pitchFamily="34" charset="0"/>
              <a:buChar char="•"/>
              <a:defRPr/>
            </a:pPr>
            <a:r>
              <a:rPr lang="en-US" sz="2400" dirty="0">
                <a:latin typeface="Comic Sans MS" pitchFamily="66" charset="0"/>
                <a:cs typeface="+mn-cs"/>
                <a:hlinkClick r:id="rId4"/>
              </a:rPr>
              <a:t>SchoolCounselor.com</a:t>
            </a:r>
            <a:endParaRPr lang="en-US" dirty="0">
              <a:latin typeface="Comic Sans MS" pitchFamily="66" charset="0"/>
              <a:cs typeface="+mn-cs"/>
            </a:endParaRPr>
          </a:p>
          <a:p>
            <a:pPr marL="285750" indent="-285750" fontAlgn="auto">
              <a:spcBef>
                <a:spcPts val="0"/>
              </a:spcBef>
              <a:spcAft>
                <a:spcPts val="0"/>
              </a:spcAft>
              <a:buFont typeface="Arial" pitchFamily="34" charset="0"/>
              <a:buChar char="•"/>
              <a:defRPr/>
            </a:pPr>
            <a:endParaRPr lang="en-US" dirty="0">
              <a:latin typeface="Comic Sans MS" pitchFamily="66" charset="0"/>
              <a:cs typeface="+mn-cs"/>
            </a:endParaRPr>
          </a:p>
          <a:p>
            <a:pPr fontAlgn="auto">
              <a:spcBef>
                <a:spcPts val="0"/>
              </a:spcBef>
              <a:spcAft>
                <a:spcPts val="0"/>
              </a:spcAft>
              <a:defRPr/>
            </a:pPr>
            <a:endParaRPr lang="en-US" dirty="0">
              <a:latin typeface="+mn-lt"/>
              <a:cs typeface="+mn-cs"/>
            </a:endParaRPr>
          </a:p>
          <a:p>
            <a:pPr fontAlgn="auto">
              <a:spcBef>
                <a:spcPts val="0"/>
              </a:spcBef>
              <a:spcAft>
                <a:spcPts val="0"/>
              </a:spcAft>
              <a:defRPr/>
            </a:pPr>
            <a:endParaRPr lang="en-US" dirty="0">
              <a:latin typeface="+mn-lt"/>
              <a:cs typeface="+mn-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rtlCol="0">
            <a:noAutofit/>
          </a:bodyPr>
          <a:lstStyle/>
          <a:p>
            <a:pPr eaLnBrk="1" fontAlgn="auto" hangingPunct="1">
              <a:spcAft>
                <a:spcPts val="0"/>
              </a:spcAft>
              <a:defRPr/>
            </a:pPr>
            <a:r>
              <a:rPr lang="tr-TR" sz="4800" b="1" dirty="0" smtClean="0">
                <a:solidFill>
                  <a:schemeClr val="bg1"/>
                </a:solidFill>
                <a:effectLst>
                  <a:outerShdw blurRad="38100" dist="38100" dir="2700000" algn="tl">
                    <a:srgbClr val="000000">
                      <a:alpha val="43137"/>
                    </a:srgbClr>
                  </a:outerShdw>
                </a:effectLst>
                <a:latin typeface="Bradley Hand ITC" pitchFamily="66" charset="0"/>
              </a:rPr>
              <a:t>ÖĞRETMENLER</a:t>
            </a:r>
            <a:r>
              <a:rPr lang="tr-TR" sz="4000" b="1" dirty="0" smtClean="0">
                <a:solidFill>
                  <a:schemeClr val="bg1"/>
                </a:solidFill>
                <a:effectLst>
                  <a:outerShdw blurRad="38100" dist="38100" dir="2700000" algn="tl">
                    <a:srgbClr val="000000">
                      <a:alpha val="43137"/>
                    </a:srgbClr>
                  </a:outerShdw>
                </a:effectLst>
                <a:latin typeface="Bradley Hand ITC" pitchFamily="66" charset="0"/>
              </a:rPr>
              <a:t> VE AİLELER İÇİN KAYNAKLAR</a:t>
            </a:r>
            <a:endParaRPr lang="en-US" sz="4000" b="1" dirty="0" smtClean="0">
              <a:solidFill>
                <a:schemeClr val="bg1"/>
              </a:solidFill>
              <a:effectLst>
                <a:outerShdw blurRad="38100" dist="38100" dir="2700000" algn="tl">
                  <a:srgbClr val="000000">
                    <a:alpha val="43137"/>
                  </a:srgbClr>
                </a:outerShdw>
              </a:effectLst>
              <a:latin typeface="Bradley Hand ITC" pitchFamily="66" charset="0"/>
            </a:endParaRPr>
          </a:p>
        </p:txBody>
      </p:sp>
      <p:sp>
        <p:nvSpPr>
          <p:cNvPr id="3" name="Content Placeholder 2"/>
          <p:cNvSpPr>
            <a:spLocks noGrp="1"/>
          </p:cNvSpPr>
          <p:nvPr>
            <p:ph idx="1"/>
          </p:nvPr>
        </p:nvSpPr>
        <p:spPr>
          <a:xfrm>
            <a:off x="457200" y="2133600"/>
            <a:ext cx="8229600" cy="4525963"/>
          </a:xfrm>
        </p:spPr>
        <p:txBody>
          <a:bodyPr rtlCol="0">
            <a:normAutofit/>
          </a:bodyPr>
          <a:lstStyle/>
          <a:p>
            <a:pPr eaLnBrk="1" fontAlgn="auto" hangingPunct="1">
              <a:spcAft>
                <a:spcPts val="0"/>
              </a:spcAft>
              <a:buFont typeface="Arial" pitchFamily="34" charset="0"/>
              <a:buChar char="•"/>
              <a:defRPr/>
            </a:pPr>
            <a:r>
              <a:rPr lang="en-US" sz="2800" b="1" dirty="0" smtClean="0">
                <a:effectLst>
                  <a:outerShdw blurRad="38100" dist="38100" dir="2700000" algn="tl">
                    <a:srgbClr val="000000">
                      <a:alpha val="43137"/>
                    </a:srgbClr>
                  </a:outerShdw>
                </a:effectLst>
                <a:latin typeface="Bradley Hand ITC" pitchFamily="66" charset="0"/>
                <a:hlinkClick r:id="rId2"/>
              </a:rPr>
              <a:t>Stop Cyberbullying for Teachers</a:t>
            </a:r>
            <a:r>
              <a:rPr lang="en-US" sz="2800" b="1" dirty="0" smtClean="0">
                <a:effectLst>
                  <a:outerShdw blurRad="38100" dist="38100" dir="2700000" algn="tl">
                    <a:srgbClr val="000000">
                      <a:alpha val="43137"/>
                    </a:srgbClr>
                  </a:outerShdw>
                </a:effectLst>
                <a:latin typeface="Bradley Hand ITC" pitchFamily="66" charset="0"/>
              </a:rPr>
              <a:t> </a:t>
            </a:r>
          </a:p>
          <a:p>
            <a:pPr marL="0" indent="0" eaLnBrk="1" fontAlgn="auto" hangingPunct="1">
              <a:spcAft>
                <a:spcPts val="0"/>
              </a:spcAft>
              <a:buFont typeface="Arial" pitchFamily="34" charset="0"/>
              <a:buNone/>
              <a:defRPr/>
            </a:pPr>
            <a:endParaRPr lang="en-US" sz="2800" b="1" dirty="0" smtClean="0">
              <a:effectLst>
                <a:outerShdw blurRad="38100" dist="38100" dir="2700000" algn="tl">
                  <a:srgbClr val="000000">
                    <a:alpha val="43137"/>
                  </a:srgbClr>
                </a:outerShdw>
              </a:effectLst>
              <a:latin typeface="Bradley Hand ITC" pitchFamily="66" charset="0"/>
            </a:endParaRPr>
          </a:p>
          <a:p>
            <a:pPr eaLnBrk="1" fontAlgn="auto" hangingPunct="1">
              <a:spcAft>
                <a:spcPts val="0"/>
              </a:spcAft>
              <a:buFont typeface="Arial" pitchFamily="34" charset="0"/>
              <a:buChar char="•"/>
              <a:defRPr/>
            </a:pPr>
            <a:r>
              <a:rPr lang="en-US" sz="2800" b="1" dirty="0" smtClean="0">
                <a:effectLst>
                  <a:outerShdw blurRad="38100" dist="38100" dir="2700000" algn="tl">
                    <a:srgbClr val="000000">
                      <a:alpha val="43137"/>
                    </a:srgbClr>
                  </a:outerShdw>
                </a:effectLst>
                <a:latin typeface="Bradley Hand ITC" pitchFamily="66" charset="0"/>
                <a:hlinkClick r:id="rId3"/>
              </a:rPr>
              <a:t>National Crime Prevention Council</a:t>
            </a:r>
            <a:endParaRPr lang="tr-TR" sz="2800" b="1" dirty="0" smtClean="0">
              <a:effectLst>
                <a:outerShdw blurRad="38100" dist="38100" dir="2700000" algn="tl">
                  <a:srgbClr val="000000">
                    <a:alpha val="43137"/>
                  </a:srgbClr>
                </a:outerShdw>
              </a:effectLst>
              <a:latin typeface="Bradley Hand ITC" pitchFamily="66" charset="0"/>
            </a:endParaRPr>
          </a:p>
          <a:p>
            <a:pPr eaLnBrk="1" fontAlgn="auto" hangingPunct="1">
              <a:spcAft>
                <a:spcPts val="0"/>
              </a:spcAft>
              <a:buFont typeface="Arial" pitchFamily="34" charset="0"/>
              <a:buChar char="•"/>
              <a:defRPr/>
            </a:pPr>
            <a:endParaRPr lang="en-US" sz="2800" b="1" dirty="0" smtClean="0">
              <a:effectLst>
                <a:outerShdw blurRad="38100" dist="38100" dir="2700000" algn="tl">
                  <a:srgbClr val="000000">
                    <a:alpha val="43137"/>
                  </a:srgbClr>
                </a:outerShdw>
              </a:effectLst>
              <a:latin typeface="Bradley Hand ITC" pitchFamily="66" charset="0"/>
            </a:endParaRPr>
          </a:p>
          <a:p>
            <a:pPr eaLnBrk="1" fontAlgn="auto" hangingPunct="1">
              <a:spcAft>
                <a:spcPts val="0"/>
              </a:spcAft>
              <a:buFont typeface="Arial" pitchFamily="34" charset="0"/>
              <a:buChar char="•"/>
              <a:defRPr/>
            </a:pPr>
            <a:r>
              <a:rPr lang="en-US" sz="2800" b="1" dirty="0" smtClean="0">
                <a:effectLst>
                  <a:outerShdw blurRad="38100" dist="38100" dir="2700000" algn="tl">
                    <a:srgbClr val="000000">
                      <a:alpha val="43137"/>
                    </a:srgbClr>
                  </a:outerShdw>
                </a:effectLst>
                <a:latin typeface="Bradley Hand ITC" pitchFamily="66" charset="0"/>
                <a:hlinkClick r:id="rId4"/>
              </a:rPr>
              <a:t>Stop Cyberbullying Before it Starts</a:t>
            </a:r>
            <a:endParaRPr lang="en-US" sz="2800" b="1" dirty="0" smtClean="0">
              <a:effectLst>
                <a:outerShdw blurRad="38100" dist="38100" dir="2700000" algn="tl">
                  <a:srgbClr val="000000">
                    <a:alpha val="43137"/>
                  </a:srgbClr>
                </a:outerShdw>
              </a:effectLst>
              <a:latin typeface="Bradley Hand ITC" pitchFamily="66" charset="0"/>
            </a:endParaRPr>
          </a:p>
          <a:p>
            <a:pPr eaLnBrk="1" fontAlgn="auto" hangingPunct="1">
              <a:spcAft>
                <a:spcPts val="0"/>
              </a:spcAft>
              <a:buFont typeface="Arial" pitchFamily="34" charset="0"/>
              <a:buChar char="•"/>
              <a:defRPr/>
            </a:pPr>
            <a:endParaRPr lang="en-US" sz="2800" b="1" dirty="0" smtClean="0">
              <a:effectLst>
                <a:outerShdw blurRad="38100" dist="38100" dir="2700000" algn="tl">
                  <a:srgbClr val="000000">
                    <a:alpha val="43137"/>
                  </a:srgbClr>
                </a:outerShdw>
              </a:effectLst>
              <a:latin typeface="Bradley Hand ITC" pitchFamily="66" charset="0"/>
            </a:endParaRPr>
          </a:p>
          <a:p>
            <a:pPr eaLnBrk="1" fontAlgn="auto" hangingPunct="1">
              <a:spcAft>
                <a:spcPts val="0"/>
              </a:spcAft>
              <a:buFont typeface="Arial" pitchFamily="34" charset="0"/>
              <a:buChar char="•"/>
              <a:defRPr/>
            </a:pPr>
            <a:r>
              <a:rPr lang="en-US" sz="2800" b="1" dirty="0" err="1" smtClean="0">
                <a:effectLst>
                  <a:outerShdw blurRad="38100" dist="38100" dir="2700000" algn="tl">
                    <a:srgbClr val="000000">
                      <a:alpha val="43137"/>
                    </a:srgbClr>
                  </a:outerShdw>
                </a:effectLst>
                <a:latin typeface="Bradley Hand ITC" pitchFamily="66" charset="0"/>
                <a:hlinkClick r:id="rId5"/>
              </a:rPr>
              <a:t>iSafe.org:Cyberbullying</a:t>
            </a:r>
            <a:endParaRPr lang="en-US" sz="2800" b="1" dirty="0" smtClean="0">
              <a:effectLst>
                <a:outerShdw blurRad="38100" dist="38100" dir="2700000" algn="tl">
                  <a:srgbClr val="000000">
                    <a:alpha val="43137"/>
                  </a:srgbClr>
                </a:outerShdw>
              </a:effectLst>
              <a:latin typeface="Bradley Hand ITC" pitchFamily="66" charset="0"/>
            </a:endParaRPr>
          </a:p>
          <a:p>
            <a:pPr eaLnBrk="1" fontAlgn="auto" hangingPunct="1">
              <a:spcAft>
                <a:spcPts val="0"/>
              </a:spcAft>
              <a:buFont typeface="Arial" pitchFamily="34" charset="0"/>
              <a:buChar char="•"/>
              <a:defRPr/>
            </a:pPr>
            <a:endParaRPr lang="en-US" sz="2400" dirty="0" smtClean="0"/>
          </a:p>
          <a:p>
            <a:pPr eaLnBrk="1" fontAlgn="auto" hangingPunct="1">
              <a:spcAft>
                <a:spcPts val="0"/>
              </a:spcAft>
              <a:buFont typeface="Arial" pitchFamily="34" charset="0"/>
              <a:buChar char="•"/>
              <a:defRPr/>
            </a:pPr>
            <a:endParaRPr lang="en-US" sz="2400"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rtlCol="0">
            <a:normAutofit fontScale="90000"/>
          </a:bodyPr>
          <a:lstStyle/>
          <a:p>
            <a:pPr eaLnBrk="1" fontAlgn="auto" hangingPunct="1">
              <a:spcAft>
                <a:spcPts val="0"/>
              </a:spcAft>
              <a:defRPr/>
            </a:pPr>
            <a:r>
              <a:rPr lang="tr-TR" sz="5400" b="1" dirty="0" smtClean="0">
                <a:solidFill>
                  <a:schemeClr val="bg1"/>
                </a:solidFill>
                <a:effectLst>
                  <a:outerShdw blurRad="38100" dist="38100" dir="2700000" algn="tl">
                    <a:srgbClr val="000000">
                      <a:alpha val="43137"/>
                    </a:srgbClr>
                  </a:outerShdw>
                </a:effectLst>
                <a:latin typeface="Bradley Hand ITC" pitchFamily="66" charset="0"/>
              </a:rPr>
              <a:t>ÖĞRENCİ LER İÇİN KAYNAKLAR</a:t>
            </a:r>
            <a:endParaRPr lang="en-US" sz="5400" b="1" dirty="0" smtClean="0">
              <a:solidFill>
                <a:schemeClr val="bg1"/>
              </a:solidFill>
              <a:effectLst>
                <a:outerShdw blurRad="38100" dist="38100" dir="2700000" algn="tl">
                  <a:srgbClr val="000000">
                    <a:alpha val="43137"/>
                  </a:srgbClr>
                </a:outerShdw>
              </a:effectLst>
              <a:latin typeface="Bradley Hand ITC" pitchFamily="66" charset="0"/>
            </a:endParaRPr>
          </a:p>
        </p:txBody>
      </p:sp>
      <p:sp>
        <p:nvSpPr>
          <p:cNvPr id="3" name="Content Placeholder 2"/>
          <p:cNvSpPr>
            <a:spLocks noGrp="1"/>
          </p:cNvSpPr>
          <p:nvPr>
            <p:ph idx="1"/>
          </p:nvPr>
        </p:nvSpPr>
        <p:spPr>
          <a:xfrm>
            <a:off x="533400" y="2895600"/>
            <a:ext cx="8153400" cy="4419600"/>
          </a:xfrm>
        </p:spPr>
        <p:txBody>
          <a:bodyPr rtlCol="0">
            <a:normAutofit/>
          </a:bodyPr>
          <a:lstStyle/>
          <a:p>
            <a:pPr eaLnBrk="1" fontAlgn="auto" hangingPunct="1">
              <a:spcAft>
                <a:spcPts val="0"/>
              </a:spcAft>
              <a:buFont typeface="Arial" pitchFamily="34" charset="0"/>
              <a:buChar char="•"/>
              <a:defRPr/>
            </a:pPr>
            <a:endParaRPr lang="tr-TR" sz="2800" b="1" dirty="0" smtClean="0">
              <a:effectLst>
                <a:outerShdw blurRad="38100" dist="38100" dir="2700000" algn="tl">
                  <a:srgbClr val="000000">
                    <a:alpha val="43137"/>
                  </a:srgbClr>
                </a:outerShdw>
              </a:effectLst>
              <a:latin typeface="Bradley Hand ITC" pitchFamily="66" charset="0"/>
              <a:hlinkClick r:id="rId2"/>
            </a:endParaRPr>
          </a:p>
          <a:p>
            <a:pPr eaLnBrk="1" fontAlgn="auto" hangingPunct="1">
              <a:spcAft>
                <a:spcPts val="0"/>
              </a:spcAft>
              <a:buFont typeface="Arial" charset="0"/>
              <a:buNone/>
              <a:defRPr/>
            </a:pPr>
            <a:endParaRPr lang="tr-TR" sz="2800" b="1" dirty="0" smtClean="0">
              <a:effectLst>
                <a:outerShdw blurRad="38100" dist="38100" dir="2700000" algn="tl">
                  <a:srgbClr val="000000">
                    <a:alpha val="43137"/>
                  </a:srgbClr>
                </a:outerShdw>
              </a:effectLst>
              <a:latin typeface="Bradley Hand ITC" pitchFamily="66" charset="0"/>
              <a:hlinkClick r:id="rId2"/>
            </a:endParaRPr>
          </a:p>
          <a:p>
            <a:pPr eaLnBrk="1" fontAlgn="auto" hangingPunct="1">
              <a:spcAft>
                <a:spcPts val="0"/>
              </a:spcAft>
              <a:buFont typeface="Arial" pitchFamily="34" charset="0"/>
              <a:buChar char="•"/>
              <a:defRPr/>
            </a:pPr>
            <a:r>
              <a:rPr lang="en-US" sz="2800" b="1" dirty="0" smtClean="0">
                <a:effectLst>
                  <a:outerShdw blurRad="38100" dist="38100" dir="2700000" algn="tl">
                    <a:srgbClr val="000000">
                      <a:alpha val="43137"/>
                    </a:srgbClr>
                  </a:outerShdw>
                </a:effectLst>
                <a:latin typeface="Bradley Hand ITC" pitchFamily="66" charset="0"/>
                <a:hlinkClick r:id="rId2"/>
              </a:rPr>
              <a:t>Stop </a:t>
            </a:r>
            <a:r>
              <a:rPr lang="en-US" sz="2800" b="1" dirty="0" err="1" smtClean="0">
                <a:effectLst>
                  <a:outerShdw blurRad="38100" dist="38100" dir="2700000" algn="tl">
                    <a:srgbClr val="000000">
                      <a:alpha val="43137"/>
                    </a:srgbClr>
                  </a:outerShdw>
                </a:effectLst>
                <a:latin typeface="Bradley Hand ITC" pitchFamily="66" charset="0"/>
                <a:hlinkClick r:id="rId2"/>
              </a:rPr>
              <a:t>Cyberbullying</a:t>
            </a:r>
            <a:r>
              <a:rPr lang="en-US" sz="2800" b="1" dirty="0" smtClean="0">
                <a:effectLst>
                  <a:outerShdw blurRad="38100" dist="38100" dir="2700000" algn="tl">
                    <a:srgbClr val="000000">
                      <a:alpha val="43137"/>
                    </a:srgbClr>
                  </a:outerShdw>
                </a:effectLst>
                <a:latin typeface="Bradley Hand ITC" pitchFamily="66" charset="0"/>
              </a:rPr>
              <a:t> </a:t>
            </a:r>
            <a:endParaRPr lang="en-US" sz="1400" b="1" dirty="0" smtClean="0">
              <a:effectLst>
                <a:outerShdw blurRad="38100" dist="38100" dir="2700000" algn="tl">
                  <a:srgbClr val="000000">
                    <a:alpha val="43137"/>
                  </a:srgbClr>
                </a:outerShdw>
              </a:effectLst>
              <a:latin typeface="Bradley Hand ITC" pitchFamily="66" charset="0"/>
            </a:endParaRPr>
          </a:p>
          <a:p>
            <a:pPr eaLnBrk="1" fontAlgn="auto" hangingPunct="1">
              <a:spcAft>
                <a:spcPts val="0"/>
              </a:spcAft>
              <a:buFont typeface="Arial" pitchFamily="34" charset="0"/>
              <a:buChar char="•"/>
              <a:defRPr/>
            </a:pPr>
            <a:r>
              <a:rPr lang="en-US" sz="2800" b="1" dirty="0" err="1" smtClean="0">
                <a:effectLst>
                  <a:outerShdw blurRad="38100" dist="38100" dir="2700000" algn="tl">
                    <a:srgbClr val="000000">
                      <a:alpha val="43137"/>
                    </a:srgbClr>
                  </a:outerShdw>
                </a:effectLst>
                <a:latin typeface="Bradley Hand ITC" pitchFamily="66" charset="0"/>
                <a:hlinkClick r:id="rId3"/>
              </a:rPr>
              <a:t>KidsHealth.org:Cyberbullying</a:t>
            </a:r>
            <a:endParaRPr lang="en-US" sz="2800" b="1" dirty="0" smtClean="0">
              <a:effectLst>
                <a:outerShdw blurRad="38100" dist="38100" dir="2700000" algn="tl">
                  <a:srgbClr val="000000">
                    <a:alpha val="43137"/>
                  </a:srgbClr>
                </a:outerShdw>
              </a:effectLst>
              <a:latin typeface="Bradley Hand ITC" pitchFamily="66" charset="0"/>
            </a:endParaRPr>
          </a:p>
          <a:p>
            <a:pPr eaLnBrk="1" fontAlgn="auto" hangingPunct="1">
              <a:spcAft>
                <a:spcPts val="0"/>
              </a:spcAft>
              <a:buFont typeface="Arial" pitchFamily="34" charset="0"/>
              <a:buChar char="•"/>
              <a:defRPr/>
            </a:pPr>
            <a:r>
              <a:rPr lang="en-US" sz="2800" b="1" dirty="0" err="1" smtClean="0">
                <a:effectLst>
                  <a:outerShdw blurRad="38100" dist="38100" dir="2700000" algn="tl">
                    <a:srgbClr val="000000">
                      <a:alpha val="43137"/>
                    </a:srgbClr>
                  </a:outerShdw>
                </a:effectLst>
                <a:latin typeface="Bradley Hand ITC" pitchFamily="66" charset="0"/>
                <a:hlinkClick r:id="rId4"/>
              </a:rPr>
              <a:t>BrainPOP:Cyberbullying</a:t>
            </a:r>
            <a:endParaRPr lang="en-US" sz="2800" b="1" dirty="0" smtClean="0">
              <a:effectLst>
                <a:outerShdw blurRad="38100" dist="38100" dir="2700000" algn="tl">
                  <a:srgbClr val="000000">
                    <a:alpha val="43137"/>
                  </a:srgbClr>
                </a:outerShdw>
              </a:effectLst>
              <a:latin typeface="Bradley Hand ITC" pitchFamily="66" charset="0"/>
            </a:endParaRPr>
          </a:p>
          <a:p>
            <a:pPr eaLnBrk="1" fontAlgn="auto" hangingPunct="1">
              <a:spcAft>
                <a:spcPts val="0"/>
              </a:spcAft>
              <a:buFont typeface="Arial" pitchFamily="34" charset="0"/>
              <a:buChar char="•"/>
              <a:defRPr/>
            </a:pPr>
            <a:r>
              <a:rPr lang="en-US" sz="2800" b="1" dirty="0" smtClean="0">
                <a:effectLst>
                  <a:outerShdw blurRad="38100" dist="38100" dir="2700000" algn="tl">
                    <a:srgbClr val="000000">
                      <a:alpha val="43137"/>
                    </a:srgbClr>
                  </a:outerShdw>
                </a:effectLst>
                <a:latin typeface="Bradley Hand ITC" pitchFamily="66" charset="0"/>
                <a:hlinkClick r:id="rId5"/>
              </a:rPr>
              <a:t>NetSmartz.org</a:t>
            </a:r>
            <a:endParaRPr lang="en-US" sz="4400" b="1" dirty="0" smtClean="0">
              <a:effectLst>
                <a:outerShdw blurRad="38100" dist="38100" dir="2700000" algn="tl">
                  <a:srgbClr val="000000">
                    <a:alpha val="43137"/>
                  </a:srgbClr>
                </a:outerShdw>
              </a:effectLst>
              <a:latin typeface="Bradley Hand ITC" pitchFamily="66" charset="0"/>
            </a:endParaRPr>
          </a:p>
          <a:p>
            <a:pPr eaLnBrk="1" fontAlgn="auto" hangingPunct="1">
              <a:spcAft>
                <a:spcPts val="0"/>
              </a:spcAft>
              <a:buFont typeface="Arial" pitchFamily="34" charset="0"/>
              <a:buChar char="•"/>
              <a:defRPr/>
            </a:pPr>
            <a:endParaRPr lang="en-US" sz="4400" b="1" dirty="0" smtClean="0">
              <a:effectLst>
                <a:outerShdw blurRad="38100" dist="38100" dir="2700000" algn="tl">
                  <a:srgbClr val="000000">
                    <a:alpha val="43137"/>
                  </a:srgbClr>
                </a:outerShdw>
              </a:effectLst>
              <a:latin typeface="Bradley Hand ITC" pitchFamily="66" charset="0"/>
            </a:endParaRPr>
          </a:p>
          <a:p>
            <a:pPr eaLnBrk="1" fontAlgn="auto" hangingPunct="1">
              <a:spcAft>
                <a:spcPts val="0"/>
              </a:spcAft>
              <a:buFont typeface="Arial" pitchFamily="34" charset="0"/>
              <a:buChar char="•"/>
              <a:defRPr/>
            </a:pPr>
            <a:endParaRPr lang="en-US" sz="4400" b="1" dirty="0" smtClean="0">
              <a:effectLst>
                <a:outerShdw blurRad="38100" dist="38100" dir="2700000" algn="tl">
                  <a:srgbClr val="000000">
                    <a:alpha val="43137"/>
                  </a:srgbClr>
                </a:outerShdw>
              </a:effectLst>
              <a:latin typeface="Bradley Hand ITC" pitchFamily="66" charset="0"/>
            </a:endParaRPr>
          </a:p>
        </p:txBody>
      </p:sp>
      <p:pic>
        <p:nvPicPr>
          <p:cNvPr id="27652" name="Picture 5" descr="http://t3.gstatic.com/images?q=tbn:ANd9GcTlZX6tF_liXPXHrI55jVJAwDq8uMJ7-vYdCLKZ0GxwVK2rcsuA"/>
          <p:cNvPicPr>
            <a:picLocks noChangeAspect="1" noChangeArrowheads="1"/>
          </p:cNvPicPr>
          <p:nvPr/>
        </p:nvPicPr>
        <p:blipFill>
          <a:blip r:embed="rId6" cstate="print"/>
          <a:srcRect t="16757"/>
          <a:stretch>
            <a:fillRect/>
          </a:stretch>
        </p:blipFill>
        <p:spPr bwMode="auto">
          <a:xfrm>
            <a:off x="5638800" y="2695575"/>
            <a:ext cx="3333750" cy="3171825"/>
          </a:xfrm>
          <a:prstGeom prst="rect">
            <a:avLst/>
          </a:prstGeom>
          <a:noFill/>
          <a:ln w="9525">
            <a:noFill/>
            <a:miter lim="800000"/>
            <a:headEnd/>
            <a:tailEnd/>
          </a:ln>
        </p:spPr>
      </p:pic>
      <p:sp>
        <p:nvSpPr>
          <p:cNvPr id="27653" name="4 Metin kutusu"/>
          <p:cNvSpPr txBox="1">
            <a:spLocks noChangeArrowheads="1"/>
          </p:cNvSpPr>
          <p:nvPr/>
        </p:nvSpPr>
        <p:spPr bwMode="auto">
          <a:xfrm>
            <a:off x="6096000" y="4648200"/>
            <a:ext cx="2362200" cy="1200150"/>
          </a:xfrm>
          <a:prstGeom prst="rect">
            <a:avLst/>
          </a:prstGeom>
          <a:noFill/>
          <a:ln w="9525">
            <a:noFill/>
            <a:miter lim="800000"/>
            <a:headEnd/>
            <a:tailEnd/>
          </a:ln>
        </p:spPr>
        <p:txBody>
          <a:bodyPr>
            <a:spAutoFit/>
          </a:bodyPr>
          <a:lstStyle/>
          <a:p>
            <a:pPr algn="ctr"/>
            <a:r>
              <a:rPr lang="tr-TR">
                <a:hlinkClick r:id="rId7" action="ppaction://hlinksldjump"/>
              </a:rPr>
              <a:t>Öğrenciler için bilgilendirme animasyonu için tıklayınız</a:t>
            </a:r>
            <a:endParaRPr lang="tr-T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nternet1.wmv">
            <a:hlinkClick r:id="" action="ppaction://media"/>
          </p:cNvPr>
          <p:cNvPicPr>
            <a:picLocks noRot="1" noChangeAspect="1"/>
          </p:cNvPicPr>
          <p:nvPr>
            <a:videoFile r:link="rId1"/>
          </p:nvPr>
        </p:nvPicPr>
        <p:blipFill>
          <a:blip r:embed="rId3" cstate="print"/>
          <a:stretch>
            <a:fillRect/>
          </a:stretch>
        </p:blipFill>
        <p:spPr>
          <a:xfrm>
            <a:off x="0" y="0"/>
            <a:ext cx="9143999"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223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sp>
        <p:nvSpPr>
          <p:cNvPr id="29698" name="Title 1"/>
          <p:cNvSpPr>
            <a:spLocks noGrp="1"/>
          </p:cNvSpPr>
          <p:nvPr>
            <p:ph type="title"/>
          </p:nvPr>
        </p:nvSpPr>
        <p:spPr>
          <a:xfrm>
            <a:off x="533400" y="304800"/>
            <a:ext cx="8229600" cy="1143000"/>
          </a:xfrm>
        </p:spPr>
        <p:txBody>
          <a:bodyPr/>
          <a:lstStyle/>
          <a:p>
            <a:pPr eaLnBrk="1" hangingPunct="1"/>
            <a:r>
              <a:rPr lang="tr-TR" smtClean="0">
                <a:solidFill>
                  <a:schemeClr val="bg1"/>
                </a:solidFill>
              </a:rPr>
              <a:t>KAYNAKÇA</a:t>
            </a:r>
            <a:endParaRPr lang="en-US" smtClean="0">
              <a:solidFill>
                <a:schemeClr val="bg1"/>
              </a:solidFill>
            </a:endParaRPr>
          </a:p>
        </p:txBody>
      </p:sp>
      <p:sp>
        <p:nvSpPr>
          <p:cNvPr id="3" name="Content Placeholder 2"/>
          <p:cNvSpPr>
            <a:spLocks noGrp="1"/>
          </p:cNvSpPr>
          <p:nvPr>
            <p:ph idx="1"/>
          </p:nvPr>
        </p:nvSpPr>
        <p:spPr>
          <a:xfrm>
            <a:off x="228600" y="1600200"/>
            <a:ext cx="8610600" cy="4525963"/>
          </a:xfrm>
        </p:spPr>
        <p:txBody>
          <a:bodyPr rtlCol="0">
            <a:normAutofit/>
          </a:bodyPr>
          <a:lstStyle/>
          <a:p>
            <a:pPr eaLnBrk="1" fontAlgn="auto" hangingPunct="1">
              <a:spcAft>
                <a:spcPts val="0"/>
              </a:spcAft>
              <a:buFont typeface="Arial" pitchFamily="34" charset="0"/>
              <a:buChar char="•"/>
              <a:defRPr/>
            </a:pPr>
            <a:r>
              <a:rPr lang="en-US" sz="2000" dirty="0" smtClean="0">
                <a:solidFill>
                  <a:schemeClr val="bg1"/>
                </a:solidFill>
              </a:rPr>
              <a:t>National Crime Prevention Council. "Stop Cyberbullying Before it Starts." </a:t>
            </a:r>
            <a:br>
              <a:rPr lang="en-US" sz="2000" dirty="0" smtClean="0">
                <a:solidFill>
                  <a:schemeClr val="bg1"/>
                </a:solidFill>
              </a:rPr>
            </a:br>
            <a:r>
              <a:rPr lang="en-US" sz="2000" dirty="0" smtClean="0">
                <a:solidFill>
                  <a:schemeClr val="bg1"/>
                </a:solidFill>
              </a:rPr>
              <a:t>     </a:t>
            </a:r>
            <a:r>
              <a:rPr lang="en-US" sz="2000" i="1" dirty="0" smtClean="0">
                <a:solidFill>
                  <a:schemeClr val="bg1"/>
                </a:solidFill>
              </a:rPr>
              <a:t>Cyberbullying</a:t>
            </a:r>
            <a:r>
              <a:rPr lang="en-US" sz="2000" dirty="0" smtClean="0">
                <a:solidFill>
                  <a:schemeClr val="bg1"/>
                </a:solidFill>
              </a:rPr>
              <a:t>. National Crime Prevention Council, </a:t>
            </a:r>
            <a:r>
              <a:rPr lang="en-US" sz="2000" dirty="0" err="1" smtClean="0">
                <a:solidFill>
                  <a:schemeClr val="bg1"/>
                </a:solidFill>
              </a:rPr>
              <a:t>n.d.</a:t>
            </a:r>
            <a:r>
              <a:rPr lang="en-US" sz="2000" dirty="0" smtClean="0">
                <a:solidFill>
                  <a:schemeClr val="bg1"/>
                </a:solidFill>
              </a:rPr>
              <a:t> Web. 12 July </a:t>
            </a:r>
            <a:br>
              <a:rPr lang="en-US" sz="2000" dirty="0" smtClean="0">
                <a:solidFill>
                  <a:schemeClr val="bg1"/>
                </a:solidFill>
              </a:rPr>
            </a:br>
            <a:r>
              <a:rPr lang="en-US" sz="2000" dirty="0" smtClean="0">
                <a:solidFill>
                  <a:schemeClr val="bg1"/>
                </a:solidFill>
              </a:rPr>
              <a:t>     2011. &lt;http://www.ncpc.org/resources/files/pdf/bullying/ </a:t>
            </a:r>
            <a:br>
              <a:rPr lang="en-US" sz="2000" dirty="0" smtClean="0">
                <a:solidFill>
                  <a:schemeClr val="bg1"/>
                </a:solidFill>
              </a:rPr>
            </a:br>
            <a:r>
              <a:rPr lang="en-US" sz="2000" dirty="0" smtClean="0">
                <a:solidFill>
                  <a:schemeClr val="bg1"/>
                </a:solidFill>
              </a:rPr>
              <a:t>     cyberbullying.pdf&gt;.</a:t>
            </a:r>
          </a:p>
          <a:p>
            <a:pPr eaLnBrk="1" fontAlgn="auto" hangingPunct="1">
              <a:spcAft>
                <a:spcPts val="0"/>
              </a:spcAft>
              <a:buFont typeface="Arial" pitchFamily="34" charset="0"/>
              <a:buChar char="•"/>
              <a:defRPr/>
            </a:pPr>
            <a:endParaRPr lang="en-US" sz="2000" dirty="0" smtClean="0">
              <a:solidFill>
                <a:schemeClr val="bg1"/>
              </a:solidFill>
            </a:endParaRPr>
          </a:p>
          <a:p>
            <a:pPr eaLnBrk="1" fontAlgn="auto" hangingPunct="1">
              <a:spcAft>
                <a:spcPts val="0"/>
              </a:spcAft>
              <a:buFont typeface="Arial" pitchFamily="34" charset="0"/>
              <a:buChar char="•"/>
              <a:defRPr/>
            </a:pPr>
            <a:r>
              <a:rPr lang="en-US" sz="2000" dirty="0" smtClean="0">
                <a:solidFill>
                  <a:schemeClr val="bg1"/>
                </a:solidFill>
              </a:rPr>
              <a:t>Trolley, Barbara, Connie </a:t>
            </a:r>
            <a:r>
              <a:rPr lang="en-US" sz="2000" dirty="0" err="1" smtClean="0">
                <a:solidFill>
                  <a:schemeClr val="bg1"/>
                </a:solidFill>
              </a:rPr>
              <a:t>Hanel</a:t>
            </a:r>
            <a:r>
              <a:rPr lang="en-US" sz="2000" dirty="0" smtClean="0">
                <a:solidFill>
                  <a:schemeClr val="bg1"/>
                </a:solidFill>
              </a:rPr>
              <a:t>, and Linda Shields. "Cyber Bullying." Power 	Point file. Web 12 July 2011. &lt;www.nyssca.org/</a:t>
            </a:r>
            <a:r>
              <a:rPr lang="en-US" sz="2000" b="1" dirty="0" smtClean="0">
                <a:solidFill>
                  <a:schemeClr val="bg1"/>
                </a:solidFill>
              </a:rPr>
              <a:t>CYBERBULLYING</a:t>
            </a:r>
            <a:r>
              <a:rPr lang="en-US" sz="2000" dirty="0" smtClean="0">
                <a:solidFill>
                  <a:schemeClr val="bg1"/>
                </a:solidFill>
              </a:rPr>
              <a:t>-pp-	BT28th.ppt&gt;</a:t>
            </a:r>
          </a:p>
          <a:p>
            <a:pPr marL="0" indent="0" eaLnBrk="1" fontAlgn="auto" hangingPunct="1">
              <a:spcAft>
                <a:spcPts val="0"/>
              </a:spcAft>
              <a:buFont typeface="Arial" pitchFamily="34" charset="0"/>
              <a:buNone/>
              <a:defRPr/>
            </a:pPr>
            <a:endParaRPr lang="en-US" sz="2000" dirty="0" smtClean="0">
              <a:solidFill>
                <a:schemeClr val="bg1"/>
              </a:solidFill>
            </a:endParaRPr>
          </a:p>
          <a:p>
            <a:pPr eaLnBrk="1" fontAlgn="auto" hangingPunct="1">
              <a:spcAft>
                <a:spcPts val="0"/>
              </a:spcAft>
              <a:buFont typeface="Arial" pitchFamily="34" charset="0"/>
              <a:buChar char="•"/>
              <a:defRPr/>
            </a:pPr>
            <a:r>
              <a:rPr lang="en-US" sz="2000" dirty="0" smtClean="0">
                <a:solidFill>
                  <a:schemeClr val="bg1"/>
                </a:solidFill>
              </a:rPr>
              <a:t>Wired Kids Inc. </a:t>
            </a:r>
            <a:r>
              <a:rPr lang="en-US" sz="2000" i="1" dirty="0" smtClean="0">
                <a:solidFill>
                  <a:schemeClr val="bg1"/>
                </a:solidFill>
              </a:rPr>
              <a:t>Stop Cyberbullying</a:t>
            </a:r>
            <a:r>
              <a:rPr lang="en-US" sz="2000" dirty="0" smtClean="0">
                <a:solidFill>
                  <a:schemeClr val="bg1"/>
                </a:solidFill>
              </a:rPr>
              <a:t>. Wired Kids </a:t>
            </a:r>
            <a:r>
              <a:rPr lang="en-US" sz="2000" dirty="0" err="1" smtClean="0">
                <a:solidFill>
                  <a:schemeClr val="bg1"/>
                </a:solidFill>
              </a:rPr>
              <a:t>Inc</a:t>
            </a:r>
            <a:r>
              <a:rPr lang="en-US" sz="2000" dirty="0" smtClean="0">
                <a:solidFill>
                  <a:schemeClr val="bg1"/>
                </a:solidFill>
              </a:rPr>
              <a:t>, </a:t>
            </a:r>
            <a:r>
              <a:rPr lang="en-US" sz="2000" dirty="0" err="1" smtClean="0">
                <a:solidFill>
                  <a:schemeClr val="bg1"/>
                </a:solidFill>
              </a:rPr>
              <a:t>n.d.</a:t>
            </a:r>
            <a:r>
              <a:rPr lang="en-US" sz="2000" dirty="0" smtClean="0">
                <a:solidFill>
                  <a:schemeClr val="bg1"/>
                </a:solidFill>
              </a:rPr>
              <a:t> Web. 12 July 2011. </a:t>
            </a:r>
            <a:br>
              <a:rPr lang="en-US" sz="2000" dirty="0" smtClean="0">
                <a:solidFill>
                  <a:schemeClr val="bg1"/>
                </a:solidFill>
              </a:rPr>
            </a:br>
            <a:r>
              <a:rPr lang="en-US" sz="2000" dirty="0" smtClean="0">
                <a:solidFill>
                  <a:schemeClr val="bg1"/>
                </a:solidFill>
              </a:rPr>
              <a:t>     &lt;http://www.stopcyberbullying.org/what_is_cyberbullying_exactly.html&gt;.</a:t>
            </a:r>
            <a:endParaRPr lang="tr-TR" sz="2000" dirty="0" smtClean="0">
              <a:solidFill>
                <a:schemeClr val="bg1"/>
              </a:solidFill>
            </a:endParaRPr>
          </a:p>
          <a:p>
            <a:pPr eaLnBrk="1" fontAlgn="auto" hangingPunct="1">
              <a:spcAft>
                <a:spcPts val="0"/>
              </a:spcAft>
              <a:buFont typeface="Arial" pitchFamily="34" charset="0"/>
              <a:buChar char="•"/>
              <a:defRPr/>
            </a:pPr>
            <a:endParaRPr lang="en-US" sz="2000" dirty="0" smtClean="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4098" name="Title 1"/>
          <p:cNvSpPr>
            <a:spLocks noGrp="1"/>
          </p:cNvSpPr>
          <p:nvPr>
            <p:ph type="title"/>
          </p:nvPr>
        </p:nvSpPr>
        <p:spPr>
          <a:xfrm>
            <a:off x="457200" y="533400"/>
            <a:ext cx="8229600" cy="1524000"/>
          </a:xfrm>
        </p:spPr>
        <p:txBody>
          <a:bodyPr/>
          <a:lstStyle/>
          <a:p>
            <a:pPr eaLnBrk="1" hangingPunct="1">
              <a:lnSpc>
                <a:spcPct val="150000"/>
              </a:lnSpc>
            </a:pPr>
            <a:r>
              <a:rPr lang="tr-TR" sz="4800" smtClean="0">
                <a:latin typeface="Comic Sans MS" pitchFamily="66" charset="0"/>
              </a:rPr>
              <a:t/>
            </a:r>
            <a:br>
              <a:rPr lang="tr-TR" sz="4800" smtClean="0">
                <a:latin typeface="Comic Sans MS" pitchFamily="66" charset="0"/>
              </a:rPr>
            </a:br>
            <a:r>
              <a:rPr lang="tr-TR" sz="4800" smtClean="0">
                <a:latin typeface="Comic Sans MS" pitchFamily="66" charset="0"/>
              </a:rPr>
              <a:t>Siber zorbalık bir çocuk ya da gencin…</a:t>
            </a:r>
            <a:r>
              <a:rPr lang="en-US" sz="4800" smtClean="0">
                <a:latin typeface="Comic Sans MS" pitchFamily="66" charset="0"/>
              </a:rPr>
              <a:t>:</a:t>
            </a:r>
            <a:r>
              <a:rPr lang="tr-TR" sz="4800" smtClean="0">
                <a:latin typeface="Comic Sans MS" pitchFamily="66" charset="0"/>
              </a:rPr>
              <a:t/>
            </a:r>
            <a:br>
              <a:rPr lang="tr-TR" sz="4800" smtClean="0">
                <a:latin typeface="Comic Sans MS" pitchFamily="66" charset="0"/>
              </a:rPr>
            </a:br>
            <a:endParaRPr lang="en-US" sz="4800" smtClean="0">
              <a:latin typeface="Comic Sans MS" pitchFamily="66" charset="0"/>
            </a:endParaRPr>
          </a:p>
        </p:txBody>
      </p:sp>
      <p:sp>
        <p:nvSpPr>
          <p:cNvPr id="4099" name="TextBox 3"/>
          <p:cNvSpPr txBox="1">
            <a:spLocks noChangeArrowheads="1"/>
          </p:cNvSpPr>
          <p:nvPr/>
        </p:nvSpPr>
        <p:spPr bwMode="auto">
          <a:xfrm>
            <a:off x="6477000" y="6172200"/>
            <a:ext cx="2286000" cy="400050"/>
          </a:xfrm>
          <a:prstGeom prst="rect">
            <a:avLst/>
          </a:prstGeom>
          <a:noFill/>
          <a:ln w="9525">
            <a:noFill/>
            <a:miter lim="800000"/>
            <a:headEnd/>
            <a:tailEnd/>
          </a:ln>
        </p:spPr>
        <p:txBody>
          <a:bodyPr>
            <a:spAutoFit/>
          </a:bodyPr>
          <a:lstStyle/>
          <a:p>
            <a:pPr algn="r"/>
            <a:r>
              <a:rPr lang="en-US" sz="2000">
                <a:latin typeface="Comic Sans MS" pitchFamily="66" charset="0"/>
              </a:rPr>
              <a:t>.</a:t>
            </a:r>
          </a:p>
        </p:txBody>
      </p:sp>
      <p:pic>
        <p:nvPicPr>
          <p:cNvPr id="4100" name="Picture 6" descr="http://youthviolence.edschool.virginia.edu/bullying/images/bullying-research-image.jpg"/>
          <p:cNvPicPr>
            <a:picLocks noChangeAspect="1" noChangeArrowheads="1"/>
          </p:cNvPicPr>
          <p:nvPr/>
        </p:nvPicPr>
        <p:blipFill>
          <a:blip r:embed="rId2" cstate="print"/>
          <a:srcRect/>
          <a:stretch>
            <a:fillRect/>
          </a:stretch>
        </p:blipFill>
        <p:spPr bwMode="auto">
          <a:xfrm>
            <a:off x="3282950" y="2667000"/>
            <a:ext cx="2498725" cy="3848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00">
            <a:alpha val="65097"/>
          </a:srgbClr>
        </a:solidFill>
        <a:effectLst/>
      </p:bgPr>
    </p:bg>
    <p:spTree>
      <p:nvGrpSpPr>
        <p:cNvPr id="1" name=""/>
        <p:cNvGrpSpPr/>
        <p:nvPr/>
      </p:nvGrpSpPr>
      <p:grpSpPr>
        <a:xfrm>
          <a:off x="0" y="0"/>
          <a:ext cx="0" cy="0"/>
          <a:chOff x="0" y="0"/>
          <a:chExt cx="0" cy="0"/>
        </a:xfrm>
      </p:grpSpPr>
      <p:sp>
        <p:nvSpPr>
          <p:cNvPr id="5122" name="Title 1"/>
          <p:cNvSpPr>
            <a:spLocks noGrp="1"/>
          </p:cNvSpPr>
          <p:nvPr>
            <p:ph type="title"/>
          </p:nvPr>
        </p:nvSpPr>
        <p:spPr>
          <a:xfrm rot="572625">
            <a:off x="4105275" y="1084263"/>
            <a:ext cx="3975100" cy="1143000"/>
          </a:xfrm>
        </p:spPr>
        <p:txBody>
          <a:bodyPr/>
          <a:lstStyle/>
          <a:p>
            <a:pPr eaLnBrk="1" hangingPunct="1"/>
            <a:r>
              <a:rPr lang="tr-TR" sz="4000" smtClean="0">
                <a:latin typeface="Comic Sans MS" pitchFamily="66" charset="0"/>
              </a:rPr>
              <a:t>Teknolojik araçlar kullanılarak</a:t>
            </a:r>
            <a:endParaRPr lang="en-US" sz="4000" smtClean="0">
              <a:latin typeface="Comic Sans MS" pitchFamily="66" charset="0"/>
            </a:endParaRPr>
          </a:p>
        </p:txBody>
      </p:sp>
      <p:pic>
        <p:nvPicPr>
          <p:cNvPr id="5123" name="Content Placeholder 3"/>
          <p:cNvPicPr>
            <a:picLocks noGrp="1" noChangeAspect="1"/>
          </p:cNvPicPr>
          <p:nvPr>
            <p:ph idx="1"/>
          </p:nvPr>
        </p:nvPicPr>
        <p:blipFill>
          <a:blip r:embed="rId2" cstate="print"/>
          <a:srcRect/>
          <a:stretch>
            <a:fillRect/>
          </a:stretch>
        </p:blipFill>
        <p:spPr>
          <a:xfrm rot="450909">
            <a:off x="730250" y="4332288"/>
            <a:ext cx="3073400" cy="2058987"/>
          </a:xfrm>
        </p:spPr>
      </p:pic>
      <p:pic>
        <p:nvPicPr>
          <p:cNvPr id="5124" name="Picture 4"/>
          <p:cNvPicPr>
            <a:picLocks noChangeAspect="1"/>
          </p:cNvPicPr>
          <p:nvPr/>
        </p:nvPicPr>
        <p:blipFill>
          <a:blip r:embed="rId3" cstate="print"/>
          <a:srcRect/>
          <a:stretch>
            <a:fillRect/>
          </a:stretch>
        </p:blipFill>
        <p:spPr bwMode="auto">
          <a:xfrm rot="-977125">
            <a:off x="4940300" y="3327400"/>
            <a:ext cx="3251200" cy="2438400"/>
          </a:xfrm>
          <a:prstGeom prst="rect">
            <a:avLst/>
          </a:prstGeom>
          <a:noFill/>
          <a:ln w="9525">
            <a:noFill/>
            <a:miter lim="800000"/>
            <a:headEnd/>
            <a:tailEnd/>
          </a:ln>
        </p:spPr>
      </p:pic>
      <p:pic>
        <p:nvPicPr>
          <p:cNvPr id="5125" name="Picture 5"/>
          <p:cNvPicPr>
            <a:picLocks noChangeAspect="1"/>
          </p:cNvPicPr>
          <p:nvPr/>
        </p:nvPicPr>
        <p:blipFill>
          <a:blip r:embed="rId4" cstate="print"/>
          <a:srcRect/>
          <a:stretch>
            <a:fillRect/>
          </a:stretch>
        </p:blipFill>
        <p:spPr bwMode="auto">
          <a:xfrm rot="-1241274">
            <a:off x="1303338" y="533400"/>
            <a:ext cx="2286000" cy="3048000"/>
          </a:xfrm>
          <a:prstGeom prst="rect">
            <a:avLst/>
          </a:prstGeom>
          <a:noFill/>
          <a:ln w="9525">
            <a:noFill/>
            <a:miter lim="800000"/>
            <a:headEnd/>
            <a:tailEnd/>
          </a:ln>
        </p:spPr>
      </p:pic>
      <p:sp>
        <p:nvSpPr>
          <p:cNvPr id="5126" name="TextBox 7"/>
          <p:cNvSpPr txBox="1">
            <a:spLocks noChangeArrowheads="1"/>
          </p:cNvSpPr>
          <p:nvPr/>
        </p:nvSpPr>
        <p:spPr bwMode="auto">
          <a:xfrm>
            <a:off x="6858000" y="6324600"/>
            <a:ext cx="2057400" cy="400050"/>
          </a:xfrm>
          <a:prstGeom prst="rect">
            <a:avLst/>
          </a:prstGeom>
          <a:noFill/>
          <a:ln w="9525">
            <a:noFill/>
            <a:miter lim="800000"/>
            <a:headEnd/>
            <a:tailEnd/>
          </a:ln>
        </p:spPr>
        <p:txBody>
          <a:bodyPr>
            <a:spAutoFit/>
          </a:bodyPr>
          <a:lstStyle/>
          <a:p>
            <a:pPr algn="r"/>
            <a:r>
              <a:rPr lang="en-US" sz="2000">
                <a:latin typeface="Comic Sans MS" pitchFamily="66" charset="0"/>
              </a:rPr>
              <a:t>WiredKids Inc.</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4876800" y="990600"/>
            <a:ext cx="4648200" cy="5867400"/>
          </a:xfrm>
        </p:spPr>
        <p:txBody>
          <a:bodyPr rtlCol="0">
            <a:noAutofit/>
          </a:bodyPr>
          <a:lstStyle/>
          <a:p>
            <a:pPr marL="0" indent="0" eaLnBrk="1" fontAlgn="auto" hangingPunct="1">
              <a:spcAft>
                <a:spcPts val="0"/>
              </a:spcAft>
              <a:buFont typeface="Arial" pitchFamily="34" charset="0"/>
              <a:buNone/>
              <a:defRPr/>
            </a:pPr>
            <a:r>
              <a:rPr lang="en-US" sz="6000" dirty="0" smtClean="0">
                <a:solidFill>
                  <a:srgbClr val="FF0000"/>
                </a:solidFill>
                <a:effectLst>
                  <a:outerShdw blurRad="38100" dist="38100" dir="2700000" algn="tl">
                    <a:srgbClr val="000000">
                      <a:alpha val="43137"/>
                    </a:srgbClr>
                  </a:outerShdw>
                </a:effectLst>
                <a:latin typeface="Chiller" pitchFamily="82" charset="0"/>
              </a:rPr>
              <a:t>T</a:t>
            </a:r>
            <a:r>
              <a:rPr lang="tr-TR" sz="6000" dirty="0" err="1" smtClean="0">
                <a:solidFill>
                  <a:srgbClr val="FF0000"/>
                </a:solidFill>
                <a:effectLst>
                  <a:outerShdw blurRad="38100" dist="38100" dir="2700000" algn="tl">
                    <a:srgbClr val="000000">
                      <a:alpha val="43137"/>
                    </a:srgbClr>
                  </a:outerShdw>
                </a:effectLst>
                <a:latin typeface="Chiller" pitchFamily="82" charset="0"/>
              </a:rPr>
              <a:t>ehdit</a:t>
            </a:r>
            <a:r>
              <a:rPr lang="tr-TR" sz="6000" dirty="0" smtClean="0">
                <a:solidFill>
                  <a:srgbClr val="FF0000"/>
                </a:solidFill>
                <a:effectLst>
                  <a:outerShdw blurRad="38100" dist="38100" dir="2700000" algn="tl">
                    <a:srgbClr val="000000">
                      <a:alpha val="43137"/>
                    </a:srgbClr>
                  </a:outerShdw>
                </a:effectLst>
                <a:latin typeface="Chiller" pitchFamily="82" charset="0"/>
              </a:rPr>
              <a:t> edilmesi </a:t>
            </a:r>
            <a:endParaRPr lang="en-US" sz="6000" dirty="0" smtClean="0">
              <a:solidFill>
                <a:srgbClr val="FF0000"/>
              </a:solidFill>
              <a:effectLst>
                <a:outerShdw blurRad="38100" dist="38100" dir="2700000" algn="tl">
                  <a:srgbClr val="000000">
                    <a:alpha val="43137"/>
                  </a:srgbClr>
                </a:outerShdw>
              </a:effectLst>
              <a:latin typeface="Chiller" pitchFamily="82" charset="0"/>
            </a:endParaRPr>
          </a:p>
          <a:p>
            <a:pPr marL="0" indent="0" eaLnBrk="1" fontAlgn="auto" hangingPunct="1">
              <a:spcAft>
                <a:spcPts val="0"/>
              </a:spcAft>
              <a:buFont typeface="Arial" pitchFamily="34" charset="0"/>
              <a:buNone/>
              <a:defRPr/>
            </a:pPr>
            <a:r>
              <a:rPr lang="tr-TR" sz="6000" dirty="0" smtClean="0">
                <a:solidFill>
                  <a:srgbClr val="FF0000"/>
                </a:solidFill>
                <a:effectLst>
                  <a:outerShdw blurRad="38100" dist="38100" dir="2700000" algn="tl">
                    <a:srgbClr val="000000">
                      <a:alpha val="43137"/>
                    </a:srgbClr>
                  </a:outerShdw>
                </a:effectLst>
                <a:latin typeface="Chiller" pitchFamily="82" charset="0"/>
              </a:rPr>
              <a:t>Taciz edilmesi   </a:t>
            </a:r>
            <a:r>
              <a:rPr lang="tr-TR" sz="6000" dirty="0" smtClean="0">
                <a:effectLst>
                  <a:outerShdw blurRad="38100" dist="38100" dir="2700000" algn="tl">
                    <a:srgbClr val="000000">
                      <a:alpha val="43137"/>
                    </a:srgbClr>
                  </a:outerShdw>
                </a:effectLst>
                <a:latin typeface="Chiller" pitchFamily="82" charset="0"/>
              </a:rPr>
              <a:t>        </a:t>
            </a:r>
            <a:r>
              <a:rPr lang="tr-TR" sz="6000" dirty="0" smtClean="0">
                <a:solidFill>
                  <a:srgbClr val="FF0000"/>
                </a:solidFill>
                <a:effectLst>
                  <a:outerShdw blurRad="38100" dist="38100" dir="2700000" algn="tl">
                    <a:srgbClr val="000000">
                      <a:alpha val="43137"/>
                    </a:srgbClr>
                  </a:outerShdw>
                </a:effectLst>
                <a:latin typeface="Chiller" pitchFamily="82" charset="0"/>
              </a:rPr>
              <a:t>Aşağılanması</a:t>
            </a:r>
            <a:endParaRPr lang="en-US" sz="6000" dirty="0" smtClean="0">
              <a:solidFill>
                <a:srgbClr val="FF0000"/>
              </a:solidFill>
              <a:effectLst>
                <a:outerShdw blurRad="38100" dist="38100" dir="2700000" algn="tl">
                  <a:srgbClr val="000000">
                    <a:alpha val="43137"/>
                  </a:srgbClr>
                </a:outerShdw>
              </a:effectLst>
              <a:latin typeface="Chiller" pitchFamily="82" charset="0"/>
            </a:endParaRPr>
          </a:p>
          <a:p>
            <a:pPr marL="0" indent="0" eaLnBrk="1" fontAlgn="auto" hangingPunct="1">
              <a:spcAft>
                <a:spcPts val="0"/>
              </a:spcAft>
              <a:buFont typeface="Arial" pitchFamily="34" charset="0"/>
              <a:buNone/>
              <a:defRPr/>
            </a:pPr>
            <a:r>
              <a:rPr lang="tr-TR" sz="6000" dirty="0" smtClean="0">
                <a:solidFill>
                  <a:srgbClr val="FF0000"/>
                </a:solidFill>
                <a:effectLst>
                  <a:outerShdw blurRad="38100" dist="38100" dir="2700000" algn="tl">
                    <a:srgbClr val="000000">
                      <a:alpha val="43137"/>
                    </a:srgbClr>
                  </a:outerShdw>
                </a:effectLst>
                <a:latin typeface="Chiller" pitchFamily="82" charset="0"/>
              </a:rPr>
              <a:t>Utandırılması</a:t>
            </a:r>
          </a:p>
          <a:p>
            <a:pPr marL="0" indent="0" eaLnBrk="1" fontAlgn="auto" hangingPunct="1">
              <a:spcAft>
                <a:spcPts val="0"/>
              </a:spcAft>
              <a:buFont typeface="Arial" pitchFamily="34" charset="0"/>
              <a:buNone/>
              <a:defRPr/>
            </a:pPr>
            <a:endParaRPr lang="tr-TR" sz="6000" dirty="0" smtClean="0">
              <a:solidFill>
                <a:srgbClr val="FF0000"/>
              </a:solidFill>
              <a:effectLst>
                <a:outerShdw blurRad="38100" dist="38100" dir="2700000" algn="tl">
                  <a:srgbClr val="000000">
                    <a:alpha val="43137"/>
                  </a:srgbClr>
                </a:outerShdw>
              </a:effectLst>
              <a:latin typeface="Chiller" pitchFamily="82" charset="0"/>
            </a:endParaRPr>
          </a:p>
          <a:p>
            <a:pPr marL="0" indent="0" eaLnBrk="1" fontAlgn="auto" hangingPunct="1">
              <a:spcAft>
                <a:spcPts val="0"/>
              </a:spcAft>
              <a:buFont typeface="Arial" pitchFamily="34" charset="0"/>
              <a:buNone/>
              <a:defRPr/>
            </a:pPr>
            <a:endParaRPr lang="tr-TR" sz="6000" dirty="0" smtClean="0">
              <a:solidFill>
                <a:srgbClr val="FF0000"/>
              </a:solidFill>
              <a:effectLst>
                <a:outerShdw blurRad="38100" dist="38100" dir="2700000" algn="tl">
                  <a:srgbClr val="000000">
                    <a:alpha val="43137"/>
                  </a:srgbClr>
                </a:outerShdw>
              </a:effectLst>
              <a:latin typeface="Chiller" pitchFamily="82" charset="0"/>
            </a:endParaRPr>
          </a:p>
        </p:txBody>
      </p:sp>
      <p:pic>
        <p:nvPicPr>
          <p:cNvPr id="6147" name="Picture 2" descr="http://www.factsofworld.com/wp-content/uploads/2011/06/Cyber-Bully-Cyber-Bullying-fact.jpg"/>
          <p:cNvPicPr>
            <a:picLocks noChangeAspect="1" noChangeArrowheads="1"/>
          </p:cNvPicPr>
          <p:nvPr/>
        </p:nvPicPr>
        <p:blipFill>
          <a:blip r:embed="rId2" cstate="print"/>
          <a:srcRect/>
          <a:stretch>
            <a:fillRect/>
          </a:stretch>
        </p:blipFill>
        <p:spPr bwMode="auto">
          <a:xfrm>
            <a:off x="381000" y="914400"/>
            <a:ext cx="4114800"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7170" name="Title 1"/>
          <p:cNvSpPr>
            <a:spLocks noGrp="1"/>
          </p:cNvSpPr>
          <p:nvPr>
            <p:ph idx="1"/>
          </p:nvPr>
        </p:nvSpPr>
        <p:spPr>
          <a:xfrm>
            <a:off x="457200" y="381000"/>
            <a:ext cx="8229600" cy="1981200"/>
          </a:xfrm>
        </p:spPr>
        <p:txBody>
          <a:bodyPr/>
          <a:lstStyle/>
          <a:p>
            <a:pPr marL="0" indent="0" algn="ctr" eaLnBrk="1" hangingPunct="1">
              <a:buFont typeface="Arial" charset="0"/>
              <a:buNone/>
            </a:pPr>
            <a:r>
              <a:rPr lang="tr-TR" sz="4000" smtClean="0">
                <a:latin typeface="Impact" pitchFamily="34" charset="0"/>
                <a:cs typeface="Aharoni" pitchFamily="2" charset="-79"/>
              </a:rPr>
              <a:t>Siber zorbalık ciddi  bir suçtur</a:t>
            </a:r>
            <a:r>
              <a:rPr lang="en-US" sz="4000" smtClean="0">
                <a:latin typeface="Impact" pitchFamily="34" charset="0"/>
                <a:cs typeface="Aharoni" pitchFamily="2" charset="-79"/>
              </a:rPr>
              <a:t>. </a:t>
            </a:r>
            <a:endParaRPr lang="tr-TR" sz="4000" smtClean="0">
              <a:latin typeface="Impact" pitchFamily="34" charset="0"/>
              <a:cs typeface="Aharoni" pitchFamily="2" charset="-79"/>
            </a:endParaRPr>
          </a:p>
          <a:p>
            <a:pPr marL="0" indent="0" algn="ctr" eaLnBrk="1" hangingPunct="1">
              <a:buFont typeface="Arial" charset="0"/>
              <a:buNone/>
            </a:pPr>
            <a:r>
              <a:rPr lang="en-US" sz="4000" smtClean="0">
                <a:latin typeface="Impact" pitchFamily="34" charset="0"/>
                <a:cs typeface="Aharoni" pitchFamily="2" charset="-79"/>
              </a:rPr>
              <a:t> </a:t>
            </a:r>
            <a:endParaRPr lang="tr-TR" sz="4000" smtClean="0">
              <a:latin typeface="Impact" pitchFamily="34" charset="0"/>
              <a:cs typeface="Aharoni" pitchFamily="2" charset="-79"/>
            </a:endParaRPr>
          </a:p>
          <a:p>
            <a:pPr marL="0" indent="0" algn="ctr" eaLnBrk="1" hangingPunct="1">
              <a:buFont typeface="Arial" charset="0"/>
              <a:buNone/>
            </a:pPr>
            <a:r>
              <a:rPr lang="tr-TR" sz="4000" smtClean="0">
                <a:latin typeface="Impact" pitchFamily="34" charset="0"/>
                <a:cs typeface="Aharoni" pitchFamily="2" charset="-79"/>
              </a:rPr>
              <a:t>İntihar eden mağdurlar ve hapse giden suçlular sonucunu doğurabilir….</a:t>
            </a:r>
            <a:endParaRPr lang="en-US" sz="4000" smtClean="0">
              <a:latin typeface="Impact" pitchFamily="34" charset="0"/>
              <a:cs typeface="Aharoni" pitchFamily="2" charset="-79"/>
            </a:endParaRPr>
          </a:p>
        </p:txBody>
      </p:sp>
      <p:pic>
        <p:nvPicPr>
          <p:cNvPr id="7171" name="Picture 5"/>
          <p:cNvPicPr>
            <a:picLocks noChangeAspect="1"/>
          </p:cNvPicPr>
          <p:nvPr/>
        </p:nvPicPr>
        <p:blipFill>
          <a:blip r:embed="rId2" cstate="print"/>
          <a:srcRect/>
          <a:stretch>
            <a:fillRect/>
          </a:stretch>
        </p:blipFill>
        <p:spPr bwMode="auto">
          <a:xfrm>
            <a:off x="-6248400" y="-304800"/>
            <a:ext cx="5054600" cy="3367088"/>
          </a:xfrm>
          <a:prstGeom prst="rect">
            <a:avLst/>
          </a:prstGeom>
          <a:noFill/>
          <a:ln w="9525">
            <a:noFill/>
            <a:miter lim="800000"/>
            <a:headEnd/>
            <a:tailEnd/>
          </a:ln>
        </p:spPr>
      </p:pic>
      <p:pic>
        <p:nvPicPr>
          <p:cNvPr id="7172" name="Picture 5" descr="http://ysoc3.publishpath.com/Websites/ysoc3/Images/Jail-Bars-and-Cuffs.jpg"/>
          <p:cNvPicPr>
            <a:picLocks noChangeAspect="1" noChangeArrowheads="1"/>
          </p:cNvPicPr>
          <p:nvPr/>
        </p:nvPicPr>
        <p:blipFill>
          <a:blip r:embed="rId3" cstate="print"/>
          <a:srcRect/>
          <a:stretch>
            <a:fillRect/>
          </a:stretch>
        </p:blipFill>
        <p:spPr bwMode="auto">
          <a:xfrm>
            <a:off x="457200" y="3505200"/>
            <a:ext cx="3810000" cy="2857500"/>
          </a:xfrm>
          <a:prstGeom prst="rect">
            <a:avLst/>
          </a:prstGeom>
          <a:noFill/>
          <a:ln w="9525">
            <a:noFill/>
            <a:miter lim="800000"/>
            <a:headEnd/>
            <a:tailEnd/>
          </a:ln>
        </p:spPr>
      </p:pic>
      <p:pic>
        <p:nvPicPr>
          <p:cNvPr id="7173" name="Picture 7" descr="http://cdn.socialnomics.net/wp-content/uploads/2011/12/Suicide-2.jpg"/>
          <p:cNvPicPr>
            <a:picLocks noChangeAspect="1" noChangeArrowheads="1"/>
          </p:cNvPicPr>
          <p:nvPr/>
        </p:nvPicPr>
        <p:blipFill>
          <a:blip r:embed="rId4" cstate="print"/>
          <a:srcRect/>
          <a:stretch>
            <a:fillRect/>
          </a:stretch>
        </p:blipFill>
        <p:spPr bwMode="auto">
          <a:xfrm>
            <a:off x="4648200" y="3505200"/>
            <a:ext cx="3962400" cy="2819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8000" b="-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85800" y="1371600"/>
            <a:ext cx="4267200" cy="2895600"/>
          </a:xfrm>
        </p:spPr>
        <p:txBody>
          <a:bodyPr rtlCol="0">
            <a:noAutofit/>
          </a:bodyPr>
          <a:lstStyle/>
          <a:p>
            <a:pPr eaLnBrk="1" fontAlgn="auto" hangingPunct="1">
              <a:spcAft>
                <a:spcPts val="0"/>
              </a:spcAft>
              <a:defRPr/>
            </a:pPr>
            <a:r>
              <a:rPr lang="tr-TR" sz="4000" dirty="0" smtClean="0">
                <a:effectLst>
                  <a:outerShdw blurRad="38100" dist="38100" dir="2700000" algn="tl">
                    <a:srgbClr val="000000">
                      <a:alpha val="43137"/>
                    </a:srgbClr>
                  </a:outerShdw>
                </a:effectLst>
                <a:latin typeface="Comic Sans MS" pitchFamily="66" charset="0"/>
              </a:rPr>
              <a:t>Geçtiğimiz yıl içerisinde öğrencilerin %43’ü </a:t>
            </a:r>
            <a:endParaRPr lang="en-US" sz="4000" dirty="0" smtClean="0">
              <a:effectLst>
                <a:outerShdw blurRad="38100" dist="38100" dir="2700000" algn="tl">
                  <a:srgbClr val="000000">
                    <a:alpha val="43137"/>
                  </a:srgbClr>
                </a:outerShdw>
              </a:effectLst>
              <a:latin typeface="Comic Sans MS" pitchFamily="66"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7000" r="-7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962400" y="1189038"/>
            <a:ext cx="5181600" cy="5668962"/>
          </a:xfrm>
        </p:spPr>
        <p:txBody>
          <a:bodyPr rtlCol="0">
            <a:normAutofit/>
          </a:bodyPr>
          <a:lstStyle/>
          <a:p>
            <a:pPr marL="0" indent="0" algn="ctr" eaLnBrk="1" fontAlgn="auto" hangingPunct="1">
              <a:spcAft>
                <a:spcPts val="0"/>
              </a:spcAft>
              <a:buFont typeface="Arial" pitchFamily="34" charset="0"/>
              <a:buNone/>
              <a:defRPr/>
            </a:pPr>
            <a:r>
              <a:rPr lang="tr-TR" sz="3600" b="1" dirty="0" smtClean="0">
                <a:solidFill>
                  <a:schemeClr val="bg1"/>
                </a:solidFill>
                <a:effectLst>
                  <a:outerShdw blurRad="38100" dist="38100" dir="2700000" algn="tl">
                    <a:srgbClr val="000000">
                      <a:alpha val="43137"/>
                    </a:srgbClr>
                  </a:outerShdw>
                </a:effectLst>
                <a:latin typeface="Aharoni" pitchFamily="2" charset="-79"/>
                <a:cs typeface="Aharoni" pitchFamily="2" charset="-79"/>
              </a:rPr>
              <a:t>Gençlerin %81’i  eğlenceli  olduğu için </a:t>
            </a:r>
            <a:r>
              <a:rPr lang="tr-TR" sz="3600" b="1" dirty="0" err="1" smtClean="0">
                <a:solidFill>
                  <a:schemeClr val="bg1"/>
                </a:solidFill>
                <a:effectLst>
                  <a:outerShdw blurRad="38100" dist="38100" dir="2700000" algn="tl">
                    <a:srgbClr val="000000">
                      <a:alpha val="43137"/>
                    </a:srgbClr>
                  </a:outerShdw>
                </a:effectLst>
                <a:latin typeface="Aharoni" pitchFamily="2" charset="-79"/>
                <a:cs typeface="Aharoni" pitchFamily="2" charset="-79"/>
              </a:rPr>
              <a:t>siberzorbalık</a:t>
            </a:r>
            <a:r>
              <a:rPr lang="tr-TR" sz="3600" b="1" dirty="0" smtClean="0">
                <a:solidFill>
                  <a:schemeClr val="bg1"/>
                </a:solidFill>
                <a:effectLst>
                  <a:outerShdw blurRad="38100" dist="38100" dir="2700000" algn="tl">
                    <a:srgbClr val="000000">
                      <a:alpha val="43137"/>
                    </a:srgbClr>
                  </a:outerShdw>
                </a:effectLst>
                <a:latin typeface="Aharoni" pitchFamily="2" charset="-79"/>
                <a:cs typeface="Aharoni" pitchFamily="2" charset="-79"/>
              </a:rPr>
              <a:t>  yaptıklarını ifade etmişlerdir.</a:t>
            </a:r>
            <a:endParaRPr lang="en-US" sz="3600" b="1" dirty="0" smtClean="0">
              <a:solidFill>
                <a:schemeClr val="bg1"/>
              </a:solidFill>
              <a:effectLst>
                <a:outerShdw blurRad="38100" dist="38100" dir="2700000" algn="tl">
                  <a:srgbClr val="000000">
                    <a:alpha val="43137"/>
                  </a:srgbClr>
                </a:outerShdw>
              </a:effectLst>
              <a:latin typeface="Aharoni" pitchFamily="2" charset="-79"/>
              <a:cs typeface="Aharoni" pitchFamily="2" charset="-79"/>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83000"/>
            <a:lum/>
          </a:blip>
          <a:srcRect/>
          <a:stretch>
            <a:fillRect t="-3000" b="-3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400" y="1066800"/>
            <a:ext cx="6553200" cy="1981200"/>
          </a:xfrm>
        </p:spPr>
        <p:txBody>
          <a:bodyPr rtlCol="0">
            <a:normAutofit/>
          </a:bodyPr>
          <a:lstStyle/>
          <a:p>
            <a:pPr marL="0" indent="0" algn="ctr" eaLnBrk="1" fontAlgn="auto" hangingPunct="1">
              <a:spcAft>
                <a:spcPts val="0"/>
              </a:spcAft>
              <a:buFont typeface="Arial" pitchFamily="34" charset="0"/>
              <a:buNone/>
              <a:defRPr/>
            </a:pPr>
            <a:r>
              <a:rPr lang="tr-TR" b="1" dirty="0" smtClean="0">
                <a:solidFill>
                  <a:schemeClr val="bg1"/>
                </a:solidFill>
                <a:effectLst>
                  <a:outerShdw blurRad="38100" dist="38100" dir="2700000" algn="tl">
                    <a:srgbClr val="000000">
                      <a:alpha val="43137"/>
                    </a:srgbClr>
                  </a:outerShdw>
                </a:effectLst>
              </a:rPr>
              <a:t>Öğrencilerin %30’u kendilerine siber zorbalık yapanlardan intikam almak istemiş</a:t>
            </a:r>
            <a:endParaRPr lang="en-US" b="1" dirty="0" smtClean="0">
              <a:solidFill>
                <a:schemeClr val="bg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802</TotalTime>
  <Words>667</Words>
  <Application>Microsoft Office PowerPoint</Application>
  <PresentationFormat>Ekran Gösterisi (4:3)</PresentationFormat>
  <Paragraphs>122</Paragraphs>
  <Slides>28</Slides>
  <Notes>2</Notes>
  <HiddenSlides>0</HiddenSlides>
  <MMClips>2</MMClips>
  <ScaleCrop>false</ScaleCrop>
  <HeadingPairs>
    <vt:vector size="6" baseType="variant">
      <vt:variant>
        <vt:lpstr>Kullanılan Yazı Tipleri</vt:lpstr>
      </vt:variant>
      <vt:variant>
        <vt:i4>10</vt:i4>
      </vt:variant>
      <vt:variant>
        <vt:lpstr>Tema</vt:lpstr>
      </vt:variant>
      <vt:variant>
        <vt:i4>1</vt:i4>
      </vt:variant>
      <vt:variant>
        <vt:lpstr>Slayt Başlıkları</vt:lpstr>
      </vt:variant>
      <vt:variant>
        <vt:i4>28</vt:i4>
      </vt:variant>
    </vt:vector>
  </HeadingPairs>
  <TitlesOfParts>
    <vt:vector size="39" baseType="lpstr">
      <vt:lpstr>Calibri</vt:lpstr>
      <vt:lpstr>Arial</vt:lpstr>
      <vt:lpstr>Arial Black</vt:lpstr>
      <vt:lpstr>Comic Sans MS</vt:lpstr>
      <vt:lpstr>Chiller</vt:lpstr>
      <vt:lpstr>Impact</vt:lpstr>
      <vt:lpstr>Aharoni</vt:lpstr>
      <vt:lpstr>Wingdings</vt:lpstr>
      <vt:lpstr>ＭＳ Ｐゴシック</vt:lpstr>
      <vt:lpstr>Bradley Hand ITC</vt:lpstr>
      <vt:lpstr>Office Theme</vt:lpstr>
      <vt:lpstr>Slayt 1</vt:lpstr>
      <vt:lpstr>SİBER ZORBALIK NEDİR?</vt:lpstr>
      <vt:lpstr> Siber zorbalık bir çocuk ya da gencin…: </vt:lpstr>
      <vt:lpstr>Teknolojik araçlar kullanılarak</vt:lpstr>
      <vt:lpstr>Slayt 5</vt:lpstr>
      <vt:lpstr>Slayt 6</vt:lpstr>
      <vt:lpstr>Geçtiğimiz yıl içerisinde öğrencilerin %43’ü </vt:lpstr>
      <vt:lpstr>Slayt 8</vt:lpstr>
      <vt:lpstr>Slayt 9</vt:lpstr>
      <vt:lpstr>Slayt 10</vt:lpstr>
      <vt:lpstr>Slayt 11</vt:lpstr>
      <vt:lpstr>Slayt 12</vt:lpstr>
      <vt:lpstr>Slayt 13</vt:lpstr>
      <vt:lpstr>Slayt 14</vt:lpstr>
      <vt:lpstr>SİBER ZORBALIK TÜRLERİ</vt:lpstr>
      <vt:lpstr>Slayt 16</vt:lpstr>
      <vt:lpstr>ZORBALIK VE SİBERZORBALIK ARASINDAKİ  FARKLAR</vt:lpstr>
      <vt:lpstr> Zorba olmamak zorbalığa uğramamak ; için     basit kural  izlemek için tıklayınız    </vt:lpstr>
      <vt:lpstr>Slayt 19</vt:lpstr>
      <vt:lpstr>Slayt 20</vt:lpstr>
      <vt:lpstr>Çocukları korumak</vt:lpstr>
      <vt:lpstr>               Sizin sorumluluğunuzdur</vt:lpstr>
      <vt:lpstr>ÖNERİLER</vt:lpstr>
      <vt:lpstr>Slayt 24</vt:lpstr>
      <vt:lpstr>ÖĞRETMENLER VE AİLELER İÇİN KAYNAKLAR</vt:lpstr>
      <vt:lpstr>ÖĞRENCİ LER İÇİN KAYNAKLAR</vt:lpstr>
      <vt:lpstr>Slayt 27</vt:lpstr>
      <vt:lpstr>KAYNAKÇA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Cyber-bullying Awareness Professional Development Meeting</dc:title>
  <dc:creator>Annie</dc:creator>
  <cp:lastModifiedBy>OKNS</cp:lastModifiedBy>
  <cp:revision>76</cp:revision>
  <dcterms:created xsi:type="dcterms:W3CDTF">2011-07-12T16:54:05Z</dcterms:created>
  <dcterms:modified xsi:type="dcterms:W3CDTF">2012-01-20T18:50:32Z</dcterms:modified>
</cp:coreProperties>
</file>